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handoutMasterIdLst>
    <p:handoutMasterId r:id="rId35"/>
  </p:handoutMasterIdLst>
  <p:sldIdLst>
    <p:sldId id="257" r:id="rId5"/>
    <p:sldId id="297" r:id="rId6"/>
    <p:sldId id="298" r:id="rId7"/>
    <p:sldId id="299" r:id="rId8"/>
    <p:sldId id="300" r:id="rId9"/>
    <p:sldId id="312" r:id="rId10"/>
    <p:sldId id="340" r:id="rId11"/>
    <p:sldId id="313" r:id="rId12"/>
    <p:sldId id="314" r:id="rId13"/>
    <p:sldId id="345" r:id="rId14"/>
    <p:sldId id="346" r:id="rId15"/>
    <p:sldId id="315" r:id="rId16"/>
    <p:sldId id="341" r:id="rId17"/>
    <p:sldId id="316" r:id="rId18"/>
    <p:sldId id="317" r:id="rId19"/>
    <p:sldId id="319" r:id="rId20"/>
    <p:sldId id="322" r:id="rId21"/>
    <p:sldId id="323" r:id="rId22"/>
    <p:sldId id="325" r:id="rId23"/>
    <p:sldId id="333" r:id="rId24"/>
    <p:sldId id="334" r:id="rId25"/>
    <p:sldId id="335" r:id="rId26"/>
    <p:sldId id="336" r:id="rId27"/>
    <p:sldId id="337" r:id="rId28"/>
    <p:sldId id="342" r:id="rId29"/>
    <p:sldId id="343" r:id="rId30"/>
    <p:sldId id="344" r:id="rId31"/>
    <p:sldId id="339"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F0B322"/>
    <a:srgbClr val="0597AA"/>
    <a:srgbClr val="FF00FF"/>
    <a:srgbClr val="D91E2A"/>
    <a:srgbClr val="F4F4F4"/>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70880" autoAdjust="0"/>
  </p:normalViewPr>
  <p:slideViewPr>
    <p:cSldViewPr showGuides="1">
      <p:cViewPr>
        <p:scale>
          <a:sx n="110" d="100"/>
          <a:sy n="110" d="100"/>
        </p:scale>
        <p:origin x="576" y="-600"/>
      </p:cViewPr>
      <p:guideLst>
        <p:guide orient="horz" pos="2160"/>
        <p:guide pos="3792"/>
      </p:guideLst>
    </p:cSldViewPr>
  </p:slideViewPr>
  <p:notesTextViewPr>
    <p:cViewPr>
      <p:scale>
        <a:sx n="125" d="100"/>
        <a:sy n="125" d="100"/>
      </p:scale>
      <p:origin x="0" y="0"/>
    </p:cViewPr>
  </p:notesTextViewPr>
  <p:sorterViewPr>
    <p:cViewPr varScale="1">
      <p:scale>
        <a:sx n="100" d="100"/>
        <a:sy n="100" d="100"/>
      </p:scale>
      <p:origin x="0" y="-24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2199C3-5B57-8A46-8EDB-BFF15601C81C}" type="datetimeFigureOut">
              <a:rPr lang="en-US" smtClean="0"/>
              <a:t>2/20/2020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8CB7C3-BD61-4643-A9BB-00BFE53E78B6}" type="slidenum">
              <a:rPr lang="en-US" smtClean="0"/>
              <a:t>‹#›</a:t>
            </a:fld>
            <a:endParaRPr lang="en-US"/>
          </a:p>
        </p:txBody>
      </p:sp>
    </p:spTree>
    <p:extLst>
      <p:ext uri="{BB962C8B-B14F-4D97-AF65-F5344CB8AC3E}">
        <p14:creationId xmlns:p14="http://schemas.microsoft.com/office/powerpoint/2010/main" val="525293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E2FD85-AE75-40FB-801A-4D99AF6A23FE}" type="datetimeFigureOut">
              <a:rPr lang="en-US" smtClean="0"/>
              <a:t>2/20/2020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990A0-AC65-4980-BF02-6ACC1434AAED}" type="slidenum">
              <a:rPr lang="en-US" smtClean="0"/>
              <a:t>‹#›</a:t>
            </a:fld>
            <a:endParaRPr lang="en-US"/>
          </a:p>
        </p:txBody>
      </p:sp>
    </p:spTree>
    <p:extLst>
      <p:ext uri="{BB962C8B-B14F-4D97-AF65-F5344CB8AC3E}">
        <p14:creationId xmlns:p14="http://schemas.microsoft.com/office/powerpoint/2010/main" val="206589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972560" y="8831580"/>
            <a:ext cx="3037840" cy="464820"/>
          </a:xfrm>
          <a:prstGeom prst="rect">
            <a:avLst/>
          </a:prstGeom>
          <a:noFill/>
          <a:ln w="9525">
            <a:noFill/>
            <a:miter lim="800000"/>
            <a:headEnd/>
            <a:tailEnd/>
          </a:ln>
        </p:spPr>
        <p:txBody>
          <a:bodyPr lIns="93177" tIns="46589" rIns="93177" bIns="46589" anchor="b"/>
          <a:lstStyle/>
          <a:p>
            <a:pPr algn="r"/>
            <a:fld id="{C2FC8807-38AD-42D4-9F8B-8ACE424FF55C}" type="slidenum">
              <a:rPr lang="en-US" sz="1200">
                <a:latin typeface="Times New Roman" pitchFamily="18" charset="0"/>
              </a:rPr>
              <a:pPr algn="r"/>
              <a:t>1</a:t>
            </a:fld>
            <a:endParaRPr lang="en-US" sz="1200">
              <a:latin typeface="Times New Roman" pitchFamily="18" charset="0"/>
            </a:endParaRPr>
          </a:p>
        </p:txBody>
      </p:sp>
      <p:sp>
        <p:nvSpPr>
          <p:cNvPr id="38915" name="Rectangle 2"/>
          <p:cNvSpPr>
            <a:spLocks noGrp="1" noRot="1" noChangeAspect="1" noChangeArrowheads="1" noTextEdit="1"/>
          </p:cNvSpPr>
          <p:nvPr>
            <p:ph type="sldImg"/>
          </p:nvPr>
        </p:nvSpPr>
        <p:spPr>
          <a:xfrm>
            <a:off x="-461963" y="228600"/>
            <a:ext cx="7932738" cy="4462463"/>
          </a:xfrm>
          <a:ln/>
        </p:spPr>
      </p:sp>
      <p:sp>
        <p:nvSpPr>
          <p:cNvPr id="38916" name="Rectangle 3"/>
          <p:cNvSpPr>
            <a:spLocks noGrp="1" noChangeArrowheads="1"/>
          </p:cNvSpPr>
          <p:nvPr>
            <p:ph type="body" idx="1"/>
          </p:nvPr>
        </p:nvSpPr>
        <p:spPr>
          <a:xfrm>
            <a:off x="1054806" y="5145299"/>
            <a:ext cx="5131223" cy="4191450"/>
          </a:xfrm>
          <a:noFill/>
          <a:ln/>
        </p:spPr>
        <p:txBody>
          <a:bodyPr lIns="91691" tIns="45847" rIns="91691" bIns="45847"/>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noProof="0" dirty="0" smtClean="0"/>
              <a:t>Hi, I</a:t>
            </a:r>
            <a:r>
              <a:rPr lang="hu-HU" noProof="0" dirty="0" smtClean="0"/>
              <a:t> am</a:t>
            </a:r>
            <a:r>
              <a:rPr lang="en-US" noProof="0" dirty="0" smtClean="0"/>
              <a:t> an RF applications engineer at Silicon Labs</a:t>
            </a:r>
            <a:r>
              <a:rPr lang="en-US" baseline="0" noProof="0" dirty="0" smtClean="0"/>
              <a:t> and</a:t>
            </a:r>
            <a:r>
              <a:rPr lang="en-US" noProof="0" dirty="0" smtClean="0"/>
              <a:t> I</a:t>
            </a:r>
            <a:r>
              <a:rPr lang="hu-HU" baseline="0" noProof="0" dirty="0" smtClean="0"/>
              <a:t> am</a:t>
            </a:r>
            <a:r>
              <a:rPr lang="en-US" noProof="0" dirty="0" smtClean="0"/>
              <a:t> going to demonstrate a few RF layout design practices</a:t>
            </a:r>
            <a:r>
              <a:rPr lang="en-US" baseline="0" noProof="0" dirty="0" smtClean="0"/>
              <a:t> which should be applied during the construction of an ISM band unit.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noProof="0" dirty="0" smtClean="0"/>
              <a:t>The design tricks mentioned in this video and in our layout design guides, application notes should be carefully followed in order to achieve the best RF performance.</a:t>
            </a:r>
            <a:endParaRPr lang="hu-HU" baseline="0" noProof="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hu-HU" baseline="0" noProof="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hu-HU" baseline="0" noProof="0" dirty="0" smtClean="0"/>
              <a:t>This video can be divided into 3 big parts. In the first section I am going to speak about the importance of proper RF layout design. The main part of the video is going to show the most important RF layout design practices by providing both an incorrect and a correct design highlighting the presented design practice. In the last section I am going to show a layout design </a:t>
            </a:r>
            <a:r>
              <a:rPr lang="en-US" noProof="0" dirty="0" smtClean="0"/>
              <a:t>where the pre</a:t>
            </a:r>
            <a:r>
              <a:rPr lang="hu-HU" noProof="0" dirty="0" smtClean="0"/>
              <a:t>sented</a:t>
            </a:r>
            <a:r>
              <a:rPr lang="en-US" noProof="0" dirty="0" smtClean="0"/>
              <a:t> recommendations seem to be </a:t>
            </a:r>
            <a:r>
              <a:rPr lang="hu-HU" noProof="0" dirty="0" smtClean="0"/>
              <a:t>more or less </a:t>
            </a:r>
            <a:r>
              <a:rPr lang="en-US" noProof="0" dirty="0" smtClean="0"/>
              <a:t>implemented but still</a:t>
            </a:r>
            <a:r>
              <a:rPr lang="en-US" baseline="0" noProof="0" dirty="0" smtClean="0"/>
              <a:t> there </a:t>
            </a:r>
            <a:r>
              <a:rPr lang="hu-HU" baseline="0" noProof="0" dirty="0" smtClean="0"/>
              <a:t>will be</a:t>
            </a:r>
            <a:r>
              <a:rPr lang="en-US" baseline="0" noProof="0" dirty="0" smtClean="0"/>
              <a:t> some minor mistakes in the design.</a:t>
            </a:r>
            <a:endParaRPr lang="en-US" dirty="0" smtClean="0"/>
          </a:p>
          <a:p>
            <a:pPr eaLnBrk="1" hangingPunct="1"/>
            <a:endParaRPr lang="en-US" dirty="0" smtClean="0"/>
          </a:p>
        </p:txBody>
      </p:sp>
    </p:spTree>
    <p:extLst>
      <p:ext uri="{BB962C8B-B14F-4D97-AF65-F5344CB8AC3E}">
        <p14:creationId xmlns:p14="http://schemas.microsoft.com/office/powerpoint/2010/main" val="3765779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Connect the crystal case to the ground using many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to avoid radiation of the ungrounded parts. Do not leave any metal unconnected and floating that may be an unwanted radiator. </a:t>
            </a:r>
            <a:endParaRPr lang="en-US" sz="1200" i="0" kern="1200" baseline="0" noProof="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10</a:t>
            </a:fld>
            <a:endParaRPr lang="en-US"/>
          </a:p>
        </p:txBody>
      </p:sp>
    </p:spTree>
    <p:extLst>
      <p:ext uri="{BB962C8B-B14F-4D97-AF65-F5344CB8AC3E}">
        <p14:creationId xmlns:p14="http://schemas.microsoft.com/office/powerpoint/2010/main" val="153448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Use an isolating ground metal between the crystal and VDD traces to avoid any detuning effects on the crystal caused by the nearby</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power supply and to avoid the leakage of the crystal</a:t>
            </a:r>
            <a:r>
              <a:rPr lang="hu-HU" sz="1200" i="0" kern="1200" dirty="0" smtClean="0">
                <a:solidFill>
                  <a:schemeClr val="tx1"/>
                </a:solidFill>
                <a:effectLst/>
                <a:latin typeface="+mn-lt"/>
                <a:ea typeface="+mn-ea"/>
                <a:cs typeface="+mn-cs"/>
              </a:rPr>
              <a:t> or </a:t>
            </a:r>
            <a:r>
              <a:rPr lang="en-US" sz="1200" i="0" kern="1200" dirty="0" smtClean="0">
                <a:solidFill>
                  <a:schemeClr val="tx1"/>
                </a:solidFill>
                <a:effectLst/>
                <a:latin typeface="+mn-lt"/>
                <a:ea typeface="+mn-ea"/>
                <a:cs typeface="+mn-cs"/>
              </a:rPr>
              <a:t>cl</a:t>
            </a:r>
            <a:r>
              <a:rPr lang="hu-HU" sz="1200" i="0" kern="1200" dirty="0" smtClean="0">
                <a:solidFill>
                  <a:schemeClr val="tx1"/>
                </a:solidFill>
                <a:effectLst/>
                <a:latin typeface="+mn-lt"/>
                <a:ea typeface="+mn-ea"/>
                <a:cs typeface="+mn-cs"/>
              </a:rPr>
              <a:t>oc</a:t>
            </a:r>
            <a:r>
              <a:rPr lang="en-US" sz="1200" i="0" kern="1200" dirty="0" smtClean="0">
                <a:solidFill>
                  <a:schemeClr val="tx1"/>
                </a:solidFill>
                <a:effectLst/>
                <a:latin typeface="+mn-lt"/>
                <a:ea typeface="+mn-ea"/>
                <a:cs typeface="+mn-cs"/>
              </a:rPr>
              <a:t>k signal and its harmonics to the supply lines.</a:t>
            </a:r>
            <a:endParaRPr lang="en-US" sz="1200" i="0" kern="1200" baseline="0" noProof="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11</a:t>
            </a:fld>
            <a:endParaRPr lang="en-US"/>
          </a:p>
        </p:txBody>
      </p:sp>
    </p:spTree>
    <p:extLst>
      <p:ext uri="{BB962C8B-B14F-4D97-AF65-F5344CB8AC3E}">
        <p14:creationId xmlns:p14="http://schemas.microsoft.com/office/powerpoint/2010/main" val="178212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The grounding effect in the thermal straps used with capacitors should be improved. In addition, the trace near the GND pin of these</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capacitors should be thickened</a:t>
            </a:r>
            <a:r>
              <a:rPr lang="hu-HU" sz="1200" i="0" kern="1200" dirty="0" smtClean="0">
                <a:solidFill>
                  <a:schemeClr val="tx1"/>
                </a:solidFill>
                <a:effectLst/>
                <a:latin typeface="+mn-lt"/>
                <a:ea typeface="+mn-ea"/>
                <a:cs typeface="+mn-cs"/>
              </a:rPr>
              <a:t>,</a:t>
            </a:r>
            <a:r>
              <a:rPr lang="hu-HU" sz="1200" i="0" kern="1200" baseline="0" dirty="0" smtClean="0">
                <a:solidFill>
                  <a:schemeClr val="tx1"/>
                </a:solidFill>
                <a:effectLst/>
                <a:latin typeface="+mn-lt"/>
                <a:ea typeface="+mn-ea"/>
                <a:cs typeface="+mn-cs"/>
              </a:rPr>
              <a:t> t</a:t>
            </a:r>
            <a:r>
              <a:rPr lang="en-US" sz="1200" kern="1200" dirty="0" smtClean="0">
                <a:solidFill>
                  <a:schemeClr val="tx1"/>
                </a:solidFill>
                <a:effectLst/>
                <a:latin typeface="Times New Roman" pitchFamily="18" charset="0"/>
                <a:ea typeface="+mn-ea"/>
                <a:cs typeface="+mn-cs"/>
              </a:rPr>
              <a:t>his will minimize series parasitic inductance between the ground pour and the GND pins. </a:t>
            </a:r>
            <a:r>
              <a:rPr lang="en-US" sz="1200" i="0" kern="1200" dirty="0" smtClean="0">
                <a:solidFill>
                  <a:schemeClr val="tx1"/>
                </a:solidFill>
                <a:effectLst/>
                <a:latin typeface="+mn-lt"/>
                <a:ea typeface="+mn-ea"/>
                <a:cs typeface="+mn-cs"/>
              </a:rPr>
              <a:t>Additional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placed close to the GND pin of capacitors (thus connecting it to the bottom or inner layer GND plane) will further help reduce</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these effects.</a:t>
            </a:r>
            <a:endParaRPr lang="hu-HU" sz="120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hu-HU" sz="120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The reason for not using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on the entire GND section is due to the restrictions of the actual radio board design. These</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restrictions include traces routed on other layers or components on the bottom side, which are not shown in</a:t>
            </a:r>
            <a:r>
              <a:rPr lang="hu-HU" sz="1200" i="0" kern="1200" dirty="0" smtClean="0">
                <a:solidFill>
                  <a:schemeClr val="tx1"/>
                </a:solidFill>
                <a:effectLst/>
                <a:latin typeface="+mn-lt"/>
                <a:ea typeface="+mn-ea"/>
                <a:cs typeface="+mn-cs"/>
              </a:rPr>
              <a:t> this slide.</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exposed pad footprint for the paddle of the EFR32 IC should use as many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as possible to ensure good grounding and heat</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sink capability. In the reference designs there are 25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for the 7x7 mm sized package ICs, each with 10 mil diameter. The paddle</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ground should also be connected to the top layer GND metal, if possible, to further improve RF grounding; this may be accomplished with diagonal trace connections through the corners of the EFR32 IC footprint.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12</a:t>
            </a:fld>
            <a:endParaRPr lang="en-US"/>
          </a:p>
        </p:txBody>
      </p:sp>
    </p:spTree>
    <p:extLst>
      <p:ext uri="{BB962C8B-B14F-4D97-AF65-F5344CB8AC3E}">
        <p14:creationId xmlns:p14="http://schemas.microsoft.com/office/powerpoint/2010/main" val="3038801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hu-HU" sz="1200" kern="1200" baseline="0" dirty="0" smtClean="0">
                <a:solidFill>
                  <a:schemeClr val="tx1"/>
                </a:solidFill>
                <a:effectLst/>
                <a:latin typeface="Times New Roman" pitchFamily="18" charset="0"/>
                <a:ea typeface="+mn-ea"/>
                <a:cs typeface="+mn-cs"/>
              </a:rPr>
              <a:t>Couplings through the ground can occur between the nearby filtering capacitors (especially at high harmonics), which can decrease the effectiveness of the low-pass filtering and can cause higher harmonics that can be observed both conducted and radiated. To avoid the possible high harmanic levels, </a:t>
            </a:r>
            <a:r>
              <a:rPr lang="hu-HU" sz="1200" kern="1200" dirty="0" smtClean="0">
                <a:solidFill>
                  <a:schemeClr val="tx1"/>
                </a:solidFill>
                <a:effectLst/>
                <a:latin typeface="Times New Roman" pitchFamily="18" charset="0"/>
                <a:ea typeface="+mn-ea"/>
                <a:cs typeface="+mn-cs"/>
              </a:rPr>
              <a:t>it is recommended to connect the nearby filtering capacitors to ground</a:t>
            </a:r>
            <a:r>
              <a:rPr lang="hu-HU" sz="1200" kern="1200" baseline="0" dirty="0" smtClean="0">
                <a:solidFill>
                  <a:schemeClr val="tx1"/>
                </a:solidFill>
                <a:effectLst/>
                <a:latin typeface="Times New Roman" pitchFamily="18" charset="0"/>
                <a:ea typeface="+mn-ea"/>
                <a:cs typeface="+mn-cs"/>
              </a:rPr>
              <a:t> planes on different sides of the transmission line.</a:t>
            </a: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13</a:t>
            </a:fld>
            <a:endParaRPr lang="en-US"/>
          </a:p>
        </p:txBody>
      </p:sp>
    </p:spTree>
    <p:extLst>
      <p:ext uri="{BB962C8B-B14F-4D97-AF65-F5344CB8AC3E}">
        <p14:creationId xmlns:p14="http://schemas.microsoft.com/office/powerpoint/2010/main" val="302066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Use at least 0.5 mm separation between traces/pads to the adjacent GND pours in the area of the matching network. </a:t>
            </a:r>
            <a:r>
              <a:rPr lang="en-US" sz="1200" i="0" kern="1200" dirty="0" smtClean="0">
                <a:solidFill>
                  <a:schemeClr val="tx1"/>
                </a:solidFill>
                <a:effectLst/>
                <a:latin typeface="+mn-lt"/>
                <a:ea typeface="+mn-ea"/>
                <a:cs typeface="+mn-cs"/>
              </a:rPr>
              <a:t>This technique will minimize the parasitic capacitance and reduce the detuning effects.</a:t>
            </a: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14</a:t>
            </a:fld>
            <a:endParaRPr lang="en-US"/>
          </a:p>
        </p:txBody>
      </p:sp>
    </p:spTree>
    <p:extLst>
      <p:ext uri="{BB962C8B-B14F-4D97-AF65-F5344CB8AC3E}">
        <p14:creationId xmlns:p14="http://schemas.microsoft.com/office/powerpoint/2010/main" val="147706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The area under the RF chip and the matching network (in 4-layer PCBs, this is the first inner layer beneath the top layer) should be</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filled with continuous ground metal as it will show good ground reference for the matching network and will ensure a good, low impedance return path to the RF chip’s ground as well. Board routing and wiring should not be placed in this region to prevent coupling</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effects with the matching network. It is also recommended that the GND return path between the GND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of the TX/RX matching</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network and the GND </a:t>
            </a:r>
            <a:r>
              <a:rPr lang="en-US" sz="1200" i="0" kern="1200" dirty="0" err="1" smtClean="0">
                <a:solidFill>
                  <a:schemeClr val="tx1"/>
                </a:solidFill>
                <a:effectLst/>
                <a:latin typeface="+mn-lt"/>
                <a:ea typeface="+mn-ea"/>
                <a:cs typeface="+mn-cs"/>
              </a:rPr>
              <a:t>vias</a:t>
            </a:r>
            <a:r>
              <a:rPr lang="en-US" sz="1200" i="0" kern="1200" dirty="0" smtClean="0">
                <a:solidFill>
                  <a:schemeClr val="tx1"/>
                </a:solidFill>
                <a:effectLst/>
                <a:latin typeface="+mn-lt"/>
                <a:ea typeface="+mn-ea"/>
                <a:cs typeface="+mn-cs"/>
              </a:rPr>
              <a:t> of the RFIC paddle should not be blocked in any way; the return currents should see a clear, unhindered</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pathway through the GND plane to the back of the RFIC.</a:t>
            </a:r>
            <a:endParaRPr lang="en-US" sz="1200" kern="1200" baseline="0" dirty="0" smtClean="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15</a:t>
            </a:fld>
            <a:endParaRPr lang="en-US"/>
          </a:p>
        </p:txBody>
      </p:sp>
    </p:spTree>
    <p:extLst>
      <p:ext uri="{BB962C8B-B14F-4D97-AF65-F5344CB8AC3E}">
        <p14:creationId xmlns:p14="http://schemas.microsoft.com/office/powerpoint/2010/main" val="121376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Use 50 Ω grounded coplanar lines where possible for connecting the antenna or the U.FL connector to the matching to reduce sensitivity to PCB thickness variation. This will also reduce radiation and coupling effects.</a:t>
            </a:r>
            <a:r>
              <a:rPr lang="en-US" sz="1200" kern="1200" dirty="0" smtClean="0">
                <a:solidFill>
                  <a:schemeClr val="tx1"/>
                </a:solidFill>
                <a:effectLst/>
                <a:latin typeface="Times New Roman" pitchFamily="18" charset="0"/>
                <a:ea typeface="+mn-ea"/>
                <a:cs typeface="+mn-cs"/>
              </a:rPr>
              <a:t> Use many GND </a:t>
            </a:r>
            <a:r>
              <a:rPr lang="en-US" sz="1200" kern="1200" dirty="0" err="1" smtClean="0">
                <a:solidFill>
                  <a:schemeClr val="tx1"/>
                </a:solidFill>
                <a:effectLst/>
                <a:latin typeface="Times New Roman" pitchFamily="18" charset="0"/>
                <a:ea typeface="+mn-ea"/>
                <a:cs typeface="+mn-cs"/>
              </a:rPr>
              <a:t>vias</a:t>
            </a:r>
            <a:r>
              <a:rPr lang="en-US" sz="1200" kern="1200" dirty="0" smtClean="0">
                <a:solidFill>
                  <a:schemeClr val="tx1"/>
                </a:solidFill>
                <a:effectLst/>
                <a:latin typeface="Times New Roman" pitchFamily="18" charset="0"/>
                <a:ea typeface="+mn-ea"/>
                <a:cs typeface="+mn-cs"/>
              </a:rPr>
              <a:t> near the coplanar lines in order to further reduce radiation.</a:t>
            </a:r>
            <a:endParaRPr lang="hu-HU" sz="1200" kern="1200" baseline="0" dirty="0" smtClean="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16</a:t>
            </a:fld>
            <a:endParaRPr lang="en-US"/>
          </a:p>
        </p:txBody>
      </p:sp>
    </p:spTree>
    <p:extLst>
      <p:ext uri="{BB962C8B-B14F-4D97-AF65-F5344CB8AC3E}">
        <p14:creationId xmlns:p14="http://schemas.microsoft.com/office/powerpoint/2010/main" val="1715781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To achieve good RF ground on the layout, it is recommended to add large, continuous GND metallization </a:t>
            </a:r>
            <a:r>
              <a:rPr lang="en-US" sz="1200" kern="1200" noProof="0" dirty="0" smtClean="0">
                <a:solidFill>
                  <a:schemeClr val="tx1"/>
                </a:solidFill>
                <a:effectLst/>
                <a:latin typeface="Times New Roman" pitchFamily="18" charset="0"/>
                <a:ea typeface="+mn-ea"/>
                <a:cs typeface="+mn-cs"/>
              </a:rPr>
              <a:t>around</a:t>
            </a:r>
            <a:r>
              <a:rPr lang="hu-HU" sz="1200" kern="120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the area of the RF section (at a minimum). Better performance may be obtained if this is applied to the entire PCB. To provide a good RF ground, the RF voltage potentials should be equal along the entire GND area as this helps maintain good VDD filtering and also provides a good ground plane for the monopole-type antennas. Gaps should ideally be filled with GND metal and the resulting sections on the top and bottom layers should be connected with as many vias as possible.</a:t>
            </a:r>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17</a:t>
            </a:fld>
            <a:endParaRPr lang="en-US"/>
          </a:p>
        </p:txBody>
      </p:sp>
    </p:spTree>
    <p:extLst>
      <p:ext uri="{BB962C8B-B14F-4D97-AF65-F5344CB8AC3E}">
        <p14:creationId xmlns:p14="http://schemas.microsoft.com/office/powerpoint/2010/main" val="280292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Use as many grounding vias at the GND metal edges (especially at the edge of the PCB and along the V</a:t>
            </a:r>
            <a:r>
              <a:rPr lang="hu-HU" sz="1200" kern="1200" dirty="0" smtClean="0">
                <a:solidFill>
                  <a:schemeClr val="tx1"/>
                </a:solidFill>
                <a:effectLst/>
                <a:latin typeface="Times New Roman" pitchFamily="18" charset="0"/>
                <a:ea typeface="+mn-ea"/>
                <a:cs typeface="+mn-cs"/>
              </a:rPr>
              <a:t>DD</a:t>
            </a:r>
            <a:r>
              <a:rPr lang="en-US" sz="1200" kern="1200" dirty="0" smtClean="0">
                <a:solidFill>
                  <a:schemeClr val="tx1"/>
                </a:solidFill>
                <a:effectLst/>
                <a:latin typeface="Times New Roman" pitchFamily="18" charset="0"/>
                <a:ea typeface="+mn-ea"/>
                <a:cs typeface="+mn-cs"/>
              </a:rPr>
              <a:t> trace</a:t>
            </a:r>
            <a:r>
              <a:rPr lang="hu-HU" sz="1200" kern="1200" dirty="0" smtClean="0">
                <a:solidFill>
                  <a:schemeClr val="tx1"/>
                </a:solidFill>
                <a:effectLst/>
                <a:latin typeface="Times New Roman" pitchFamily="18" charset="0"/>
                <a:ea typeface="+mn-ea"/>
                <a:cs typeface="+mn-cs"/>
              </a:rPr>
              <a:t>s</a:t>
            </a:r>
            <a:r>
              <a:rPr lang="en-US" sz="1200" kern="1200" dirty="0" smtClean="0">
                <a:solidFill>
                  <a:schemeClr val="tx1"/>
                </a:solidFill>
                <a:effectLst/>
                <a:latin typeface="Times New Roman" pitchFamily="18" charset="0"/>
                <a:ea typeface="+mn-ea"/>
                <a:cs typeface="+mn-cs"/>
              </a:rPr>
              <a:t>) as possible in order to reduce their harmonic radiation caused by the fringing field.</a:t>
            </a:r>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18</a:t>
            </a:fld>
            <a:endParaRPr lang="en-US"/>
          </a:p>
        </p:txBody>
      </p:sp>
    </p:spTree>
    <p:extLst>
      <p:ext uri="{BB962C8B-B14F-4D97-AF65-F5344CB8AC3E}">
        <p14:creationId xmlns:p14="http://schemas.microsoft.com/office/powerpoint/2010/main" val="3575947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noProof="0" dirty="0" smtClean="0">
                <a:solidFill>
                  <a:schemeClr val="tx1"/>
                </a:solidFill>
                <a:effectLst/>
                <a:latin typeface="Times New Roman" pitchFamily="18" charset="0"/>
                <a:ea typeface="+mn-ea"/>
                <a:cs typeface="+mn-cs"/>
              </a:rPr>
              <a:t>In a design with more than two layers, all of the wires/traces should be placed in one of the inner layers, especially the V</a:t>
            </a:r>
            <a:r>
              <a:rPr lang="hu-HU" sz="1200" kern="1200" noProof="0" dirty="0" smtClean="0">
                <a:solidFill>
                  <a:schemeClr val="tx1"/>
                </a:solidFill>
                <a:effectLst/>
                <a:latin typeface="Times New Roman" pitchFamily="18" charset="0"/>
                <a:ea typeface="+mn-ea"/>
                <a:cs typeface="+mn-cs"/>
              </a:rPr>
              <a:t>DD</a:t>
            </a:r>
            <a:r>
              <a:rPr lang="en-US" sz="1200" kern="1200" noProof="0" dirty="0" smtClean="0">
                <a:solidFill>
                  <a:schemeClr val="tx1"/>
                </a:solidFill>
                <a:effectLst/>
                <a:latin typeface="Times New Roman" pitchFamily="18" charset="0"/>
                <a:ea typeface="+mn-ea"/>
                <a:cs typeface="+mn-cs"/>
              </a:rPr>
              <a:t> trace. Also</a:t>
            </a:r>
            <a:r>
              <a:rPr lang="en-US" sz="1200" kern="1200" baseline="0" noProof="0" dirty="0" smtClean="0">
                <a:solidFill>
                  <a:schemeClr val="tx1"/>
                </a:solidFill>
                <a:effectLst/>
                <a:latin typeface="Times New Roman" pitchFamily="18" charset="0"/>
                <a:ea typeface="+mn-ea"/>
                <a:cs typeface="+mn-cs"/>
              </a:rPr>
              <a:t> a</a:t>
            </a:r>
            <a:r>
              <a:rPr lang="en-US" sz="1200" kern="1200" noProof="0" dirty="0" smtClean="0">
                <a:solidFill>
                  <a:schemeClr val="tx1"/>
                </a:solidFill>
                <a:effectLst/>
                <a:latin typeface="Times New Roman" pitchFamily="18" charset="0"/>
                <a:ea typeface="+mn-ea"/>
                <a:cs typeface="+mn-cs"/>
              </a:rPr>
              <a:t>void putting it close to the edge of the PCB</a:t>
            </a:r>
            <a:r>
              <a:rPr lang="hu-HU" sz="1200" kern="1200" noProof="0" dirty="0" smtClean="0">
                <a:solidFill>
                  <a:schemeClr val="tx1"/>
                </a:solidFill>
                <a:effectLst/>
                <a:latin typeface="Times New Roman" pitchFamily="18" charset="0"/>
                <a:ea typeface="+mn-ea"/>
                <a:cs typeface="+mn-cs"/>
              </a:rPr>
              <a:t>.</a:t>
            </a:r>
            <a:r>
              <a:rPr lang="en-US" sz="1200" kern="1200" noProof="0" dirty="0" smtClean="0">
                <a:solidFill>
                  <a:schemeClr val="tx1"/>
                </a:solidFill>
                <a:effectLst/>
                <a:latin typeface="Times New Roman" pitchFamily="18" charset="0"/>
                <a:ea typeface="+mn-ea"/>
                <a:cs typeface="+mn-cs"/>
              </a:rPr>
              <a:t> The whole top and bottom layers should contain as much continuous GND metallization as possible in order to reduce the traces' radiations.</a:t>
            </a: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19</a:t>
            </a:fld>
            <a:endParaRPr lang="en-US"/>
          </a:p>
        </p:txBody>
      </p:sp>
    </p:spTree>
    <p:extLst>
      <p:ext uri="{BB962C8B-B14F-4D97-AF65-F5344CB8AC3E}">
        <p14:creationId xmlns:p14="http://schemas.microsoft.com/office/powerpoint/2010/main" val="13343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hu-HU" baseline="0" noProof="0" dirty="0" smtClean="0"/>
              <a:t>First,</a:t>
            </a:r>
            <a:r>
              <a:rPr lang="en-US" baseline="0" noProof="0" dirty="0" smtClean="0"/>
              <a:t> we should discuss why the proper layout design is important for these units.</a:t>
            </a:r>
            <a:endParaRPr lang="hu-HU" baseline="0" noProof="0" dirty="0" smtClean="0"/>
          </a:p>
          <a:p>
            <a:endParaRPr lang="en-US" baseline="0" noProof="0" dirty="0" smtClean="0"/>
          </a:p>
          <a:p>
            <a:r>
              <a:rPr lang="en-US" strike="sngStrike" baseline="0" noProof="0" dirty="0" smtClean="0"/>
              <a:t>It is important since it affects the </a:t>
            </a:r>
            <a:r>
              <a:rPr lang="hu-HU" strike="sngStrike" baseline="0" noProof="0" dirty="0" smtClean="0"/>
              <a:t>RF performance of the unit</a:t>
            </a:r>
            <a:r>
              <a:rPr lang="en-US" strike="sngStrike" baseline="0" noProof="0" dirty="0" smtClean="0"/>
              <a:t>. If the layout is designed incorrectly that can cause degradation in the communication distance, the unit can violate the relevant EMC regulation and even the battery life can be reduced.</a:t>
            </a:r>
            <a:endParaRPr lang="hu-HU" strike="sngStrike" baseline="0" noProof="0" dirty="0" smtClean="0"/>
          </a:p>
          <a:p>
            <a:endParaRPr lang="en-US" baseline="0" noProof="0" dirty="0" smtClean="0"/>
          </a:p>
          <a:p>
            <a:r>
              <a:rPr lang="en-US" baseline="0" noProof="0" dirty="0" smtClean="0"/>
              <a:t>At first, </a:t>
            </a:r>
            <a:r>
              <a:rPr lang="hu-HU" baseline="0" noProof="0" dirty="0" smtClean="0"/>
              <a:t>one</a:t>
            </a:r>
            <a:r>
              <a:rPr lang="en-US" baseline="0" noProof="0" dirty="0" smtClean="0"/>
              <a:t> would think that the RF performance is affected </a:t>
            </a:r>
            <a:r>
              <a:rPr lang="hu-HU" baseline="0" noProof="0" dirty="0" smtClean="0"/>
              <a:t>by only </a:t>
            </a:r>
            <a:r>
              <a:rPr lang="en-US" baseline="0" noProof="0" dirty="0" smtClean="0"/>
              <a:t>the layout </a:t>
            </a:r>
            <a:r>
              <a:rPr lang="hu-HU" baseline="0" noProof="0" dirty="0" smtClean="0"/>
              <a:t>of </a:t>
            </a:r>
            <a:r>
              <a:rPr lang="en-US" baseline="0" noProof="0" dirty="0" smtClean="0"/>
              <a:t>the RF section: the position, distance and orientation of the RF components in the matching network, </a:t>
            </a:r>
            <a:r>
              <a:rPr lang="en-US" noProof="0" dirty="0" smtClean="0"/>
              <a:t>the routing and dimensions of the RF traces</a:t>
            </a:r>
            <a:r>
              <a:rPr lang="en-US" baseline="0" noProof="0" dirty="0" smtClean="0"/>
              <a:t> and of course, the used antenna. </a:t>
            </a:r>
            <a:endParaRPr lang="en-US" noProof="0" dirty="0" smtClean="0"/>
          </a:p>
          <a:p>
            <a:r>
              <a:rPr lang="en-US" b="1" noProof="0" dirty="0" smtClean="0">
                <a:solidFill>
                  <a:srgbClr val="FF0000"/>
                </a:solidFill>
                <a:effectLst/>
              </a:rPr>
              <a:t>But beside these</a:t>
            </a:r>
            <a:r>
              <a:rPr lang="en-US" b="1" baseline="0" noProof="0" dirty="0" smtClean="0">
                <a:solidFill>
                  <a:srgbClr val="FF0000"/>
                </a:solidFill>
                <a:effectLst/>
              </a:rPr>
              <a:t> there are a few additional factors, such as: ground metallization, </a:t>
            </a:r>
            <a:r>
              <a:rPr lang="hu-HU" b="1" baseline="0" noProof="0" dirty="0" smtClean="0">
                <a:solidFill>
                  <a:srgbClr val="FF0000"/>
                </a:solidFill>
                <a:effectLst/>
              </a:rPr>
              <a:t>the </a:t>
            </a:r>
            <a:r>
              <a:rPr lang="en-US" b="1" baseline="0" noProof="0" dirty="0" smtClean="0">
                <a:solidFill>
                  <a:srgbClr val="FF0000"/>
                </a:solidFill>
                <a:effectLst/>
              </a:rPr>
              <a:t>routing of non-RF traces, especially the supply lines, and even the substrate parameters: board thickness, dielectric constant and the number of layers.</a:t>
            </a:r>
          </a:p>
          <a:p>
            <a:r>
              <a:rPr lang="en-US" i="0" strike="sngStrike" baseline="0" noProof="0" dirty="0" smtClean="0"/>
              <a:t>Furthermore, the other high speed blocks and converters mounted on the board can cause extra spurs in the RF spectrum or sensitivity degradation. So, the filtering and the isolation away of these blocks from the RF part become also important.</a:t>
            </a: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a:t>
            </a:fld>
            <a:endParaRPr lang="en-US"/>
          </a:p>
        </p:txBody>
      </p:sp>
    </p:spTree>
    <p:extLst>
      <p:ext uri="{BB962C8B-B14F-4D97-AF65-F5344CB8AC3E}">
        <p14:creationId xmlns:p14="http://schemas.microsoft.com/office/powerpoint/2010/main" val="715258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In the </a:t>
            </a:r>
            <a:r>
              <a:rPr lang="hu-HU" noProof="0" dirty="0" smtClean="0"/>
              <a:t>last</a:t>
            </a:r>
            <a:r>
              <a:rPr lang="hu-HU" baseline="0" noProof="0" dirty="0" smtClean="0"/>
              <a:t> section</a:t>
            </a:r>
            <a:r>
              <a:rPr lang="en-US" noProof="0" dirty="0" smtClean="0"/>
              <a:t> </a:t>
            </a:r>
            <a:r>
              <a:rPr lang="hu-HU" noProof="0" dirty="0" smtClean="0"/>
              <a:t>I am going to show </a:t>
            </a:r>
            <a:r>
              <a:rPr lang="en-US" noProof="0" dirty="0" smtClean="0"/>
              <a:t>a layout where the previous recommendations seem to be </a:t>
            </a:r>
            <a:r>
              <a:rPr lang="hu-HU" noProof="0" dirty="0" smtClean="0"/>
              <a:t>more or less </a:t>
            </a:r>
            <a:r>
              <a:rPr lang="en-US" noProof="0" dirty="0" smtClean="0"/>
              <a:t>implemented but still</a:t>
            </a:r>
            <a:r>
              <a:rPr lang="en-US" baseline="0" noProof="0" dirty="0" smtClean="0"/>
              <a:t> there are some minor mistakes in the design. Those can cause detuning of the fundamental frequency, lower power level, higher current consumption and higher harmonic power level as well. The problems with this design will be showed step by step.</a:t>
            </a:r>
            <a:endParaRPr lang="en-US" noProof="0"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20</a:t>
            </a:fld>
            <a:endParaRPr lang="en-US"/>
          </a:p>
        </p:txBody>
      </p:sp>
    </p:spTree>
    <p:extLst>
      <p:ext uri="{BB962C8B-B14F-4D97-AF65-F5344CB8AC3E}">
        <p14:creationId xmlns:p14="http://schemas.microsoft.com/office/powerpoint/2010/main" val="1932811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noProof="0" dirty="0" smtClean="0">
                <a:solidFill>
                  <a:schemeClr val="tx1"/>
                </a:solidFill>
                <a:effectLst/>
                <a:latin typeface="Times New Roman" pitchFamily="18" charset="0"/>
                <a:ea typeface="+mn-ea"/>
                <a:cs typeface="+mn-cs"/>
              </a:rPr>
              <a:t>First of all, the first matching</a:t>
            </a:r>
            <a:r>
              <a:rPr lang="en-US" sz="1200" kern="1200" baseline="0" noProof="0" dirty="0" smtClean="0">
                <a:solidFill>
                  <a:schemeClr val="tx1"/>
                </a:solidFill>
                <a:effectLst/>
                <a:latin typeface="Times New Roman" pitchFamily="18" charset="0"/>
                <a:ea typeface="+mn-ea"/>
                <a:cs typeface="+mn-cs"/>
              </a:rPr>
              <a:t> component (L</a:t>
            </a:r>
            <a:r>
              <a:rPr lang="hu-HU" sz="1200" kern="1200" baseline="0" noProof="0" dirty="0" smtClean="0">
                <a:solidFill>
                  <a:schemeClr val="tx1"/>
                </a:solidFill>
                <a:effectLst/>
                <a:latin typeface="Times New Roman" pitchFamily="18" charset="0"/>
                <a:ea typeface="+mn-ea"/>
                <a:cs typeface="+mn-cs"/>
              </a:rPr>
              <a:t>1</a:t>
            </a:r>
            <a:r>
              <a:rPr lang="en-US" sz="1200" kern="1200" baseline="0" noProof="0" dirty="0" smtClean="0">
                <a:solidFill>
                  <a:schemeClr val="tx1"/>
                </a:solidFill>
                <a:effectLst/>
                <a:latin typeface="Times New Roman" pitchFamily="18" charset="0"/>
                <a:ea typeface="+mn-ea"/>
                <a:cs typeface="+mn-cs"/>
              </a:rPr>
              <a:t>) should be </a:t>
            </a:r>
            <a:r>
              <a:rPr lang="hu-HU" sz="1200" kern="1200" baseline="0" noProof="0" dirty="0" smtClean="0">
                <a:solidFill>
                  <a:schemeClr val="tx1"/>
                </a:solidFill>
                <a:effectLst/>
                <a:latin typeface="Times New Roman" pitchFamily="18" charset="0"/>
                <a:ea typeface="+mn-ea"/>
                <a:cs typeface="+mn-cs"/>
              </a:rPr>
              <a:t>placed </a:t>
            </a:r>
            <a:r>
              <a:rPr lang="en-US" sz="1200" kern="1200" baseline="0" noProof="0" dirty="0" smtClean="0">
                <a:solidFill>
                  <a:schemeClr val="tx1"/>
                </a:solidFill>
                <a:effectLst/>
                <a:latin typeface="Times New Roman" pitchFamily="18" charset="0"/>
                <a:ea typeface="+mn-ea"/>
                <a:cs typeface="+mn-cs"/>
              </a:rPr>
              <a:t>as close to the </a:t>
            </a:r>
            <a:r>
              <a:rPr lang="hu-HU" sz="1200" kern="1200" baseline="0" noProof="0" dirty="0" smtClean="0">
                <a:solidFill>
                  <a:schemeClr val="tx1"/>
                </a:solidFill>
                <a:effectLst/>
                <a:latin typeface="Times New Roman" pitchFamily="18" charset="0"/>
                <a:ea typeface="+mn-ea"/>
                <a:cs typeface="+mn-cs"/>
              </a:rPr>
              <a:t>2G4RF_IOP pin </a:t>
            </a:r>
            <a:r>
              <a:rPr lang="en-US" sz="1200" kern="1200" baseline="0" noProof="0" dirty="0" smtClean="0">
                <a:solidFill>
                  <a:schemeClr val="tx1"/>
                </a:solidFill>
                <a:effectLst/>
                <a:latin typeface="Times New Roman" pitchFamily="18" charset="0"/>
                <a:ea typeface="+mn-ea"/>
                <a:cs typeface="+mn-cs"/>
              </a:rPr>
              <a:t>as possible </a:t>
            </a:r>
            <a:r>
              <a:rPr lang="en-US" sz="1200" kern="1200" dirty="0" smtClean="0">
                <a:solidFill>
                  <a:schemeClr val="tx1"/>
                </a:solidFill>
                <a:effectLst/>
                <a:latin typeface="Times New Roman" pitchFamily="18" charset="0"/>
                <a:ea typeface="+mn-ea"/>
                <a:cs typeface="+mn-cs"/>
              </a:rPr>
              <a:t>in order to reduce the series parasitic inductance</a:t>
            </a:r>
            <a:r>
              <a:rPr lang="hu-HU" sz="1200" kern="1200" baseline="0" dirty="0" smtClean="0">
                <a:solidFill>
                  <a:schemeClr val="tx1"/>
                </a:solidFill>
                <a:effectLst/>
                <a:latin typeface="Times New Roman" pitchFamily="18" charset="0"/>
                <a:ea typeface="+mn-ea"/>
                <a:cs typeface="+mn-cs"/>
              </a:rPr>
              <a:t> which can detune the output impedance from the optimal 50 ohm.</a:t>
            </a:r>
            <a:endParaRPr lang="en-US"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21</a:t>
            </a:fld>
            <a:endParaRPr lang="en-US"/>
          </a:p>
        </p:txBody>
      </p:sp>
    </p:spTree>
    <p:extLst>
      <p:ext uri="{BB962C8B-B14F-4D97-AF65-F5344CB8AC3E}">
        <p14:creationId xmlns:p14="http://schemas.microsoft.com/office/powerpoint/2010/main" val="12981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The crystal should be placed as close to the RF</a:t>
            </a:r>
            <a:r>
              <a:rPr lang="hu-HU" sz="1200" kern="120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IC as possible to ensure that wire parasitic capacitances are kept as low as possible; this will reduce any frequency offsets.</a:t>
            </a:r>
            <a:endParaRPr lang="en-US"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22</a:t>
            </a:fld>
            <a:endParaRPr lang="en-US"/>
          </a:p>
        </p:txBody>
      </p:sp>
    </p:spTree>
    <p:extLst>
      <p:ext uri="{BB962C8B-B14F-4D97-AF65-F5344CB8AC3E}">
        <p14:creationId xmlns:p14="http://schemas.microsoft.com/office/powerpoint/2010/main" val="2915870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noProof="0" dirty="0" smtClean="0">
                <a:solidFill>
                  <a:schemeClr val="tx1"/>
                </a:solidFill>
                <a:effectLst/>
                <a:latin typeface="Times New Roman" pitchFamily="18" charset="0"/>
                <a:ea typeface="+mn-ea"/>
                <a:cs typeface="+mn-cs"/>
              </a:rPr>
              <a:t>Use</a:t>
            </a:r>
            <a:r>
              <a:rPr lang="en-US" sz="1200" kern="1200" dirty="0" smtClean="0">
                <a:solidFill>
                  <a:schemeClr val="tx1"/>
                </a:solidFill>
                <a:effectLst/>
                <a:latin typeface="Times New Roman" pitchFamily="18" charset="0"/>
                <a:ea typeface="+mn-ea"/>
                <a:cs typeface="+mn-cs"/>
              </a:rPr>
              <a:t> </a:t>
            </a:r>
            <a:r>
              <a:rPr lang="hu-HU" sz="1200" kern="1200" dirty="0" smtClean="0">
                <a:solidFill>
                  <a:schemeClr val="tx1"/>
                </a:solidFill>
                <a:effectLst/>
                <a:latin typeface="Times New Roman" pitchFamily="18" charset="0"/>
                <a:ea typeface="+mn-ea"/>
                <a:cs typeface="+mn-cs"/>
              </a:rPr>
              <a:t>the</a:t>
            </a:r>
            <a:r>
              <a:rPr lang="hu-HU"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same </a:t>
            </a:r>
            <a:r>
              <a:rPr lang="hu-HU" sz="1200" kern="1200" dirty="0" smtClean="0">
                <a:solidFill>
                  <a:schemeClr val="tx1"/>
                </a:solidFill>
                <a:effectLst/>
                <a:latin typeface="Times New Roman" pitchFamily="18" charset="0"/>
                <a:ea typeface="+mn-ea"/>
                <a:cs typeface="+mn-cs"/>
              </a:rPr>
              <a:t>or near</a:t>
            </a:r>
            <a:r>
              <a:rPr lang="hu-HU" sz="1200" kern="1200" baseline="0" dirty="0" smtClean="0">
                <a:solidFill>
                  <a:schemeClr val="tx1"/>
                </a:solidFill>
                <a:effectLst/>
                <a:latin typeface="Times New Roman" pitchFamily="18" charset="0"/>
                <a:ea typeface="+mn-ea"/>
                <a:cs typeface="+mn-cs"/>
              </a:rPr>
              <a:t> the same </a:t>
            </a:r>
            <a:r>
              <a:rPr lang="en-US" sz="1200" kern="1200" dirty="0" smtClean="0">
                <a:solidFill>
                  <a:schemeClr val="tx1"/>
                </a:solidFill>
                <a:effectLst/>
                <a:latin typeface="Times New Roman" pitchFamily="18" charset="0"/>
                <a:ea typeface="+mn-ea"/>
                <a:cs typeface="+mn-cs"/>
              </a:rPr>
              <a:t>width traces for connecting the components to each other as the component width, it is typically 20 mil in case of using SMD0402 components</a:t>
            </a:r>
            <a:r>
              <a:rPr lang="hu-HU" sz="1200" kern="1200" dirty="0" smtClean="0">
                <a:solidFill>
                  <a:schemeClr val="tx1"/>
                </a:solidFill>
                <a:effectLst/>
                <a:latin typeface="Times New Roman" pitchFamily="18" charset="0"/>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23</a:t>
            </a:fld>
            <a:endParaRPr lang="en-US"/>
          </a:p>
        </p:txBody>
      </p:sp>
    </p:spTree>
    <p:extLst>
      <p:ext uri="{BB962C8B-B14F-4D97-AF65-F5344CB8AC3E}">
        <p14:creationId xmlns:p14="http://schemas.microsoft.com/office/powerpoint/2010/main" val="1536896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Times New Roman" pitchFamily="18" charset="0"/>
                <a:ea typeface="+mn-ea"/>
                <a:cs typeface="+mn-cs"/>
              </a:rPr>
              <a:t>Connect</a:t>
            </a:r>
            <a:r>
              <a:rPr lang="en-US" sz="1200" kern="1200" dirty="0" smtClean="0">
                <a:solidFill>
                  <a:schemeClr val="tx1"/>
                </a:solidFill>
                <a:effectLst/>
                <a:latin typeface="Times New Roman" pitchFamily="18" charset="0"/>
                <a:ea typeface="+mn-ea"/>
                <a:cs typeface="+mn-cs"/>
              </a:rPr>
              <a:t> the </a:t>
            </a:r>
            <a:r>
              <a:rPr lang="hu-HU" sz="1200" kern="1200" dirty="0" smtClean="0">
                <a:solidFill>
                  <a:schemeClr val="tx1"/>
                </a:solidFill>
                <a:effectLst/>
                <a:latin typeface="Times New Roman" pitchFamily="18" charset="0"/>
                <a:ea typeface="+mn-ea"/>
                <a:cs typeface="+mn-cs"/>
              </a:rPr>
              <a:t>first (C1) and second</a:t>
            </a:r>
            <a:r>
              <a:rPr lang="en-US" sz="1200" kern="1200" dirty="0" smtClean="0">
                <a:solidFill>
                  <a:schemeClr val="tx1"/>
                </a:solidFill>
                <a:effectLst/>
                <a:latin typeface="Times New Roman" pitchFamily="18" charset="0"/>
                <a:ea typeface="+mn-ea"/>
                <a:cs typeface="+mn-cs"/>
              </a:rPr>
              <a:t> </a:t>
            </a:r>
            <a:r>
              <a:rPr lang="hu-HU" sz="1200" kern="1200" dirty="0" smtClean="0">
                <a:solidFill>
                  <a:schemeClr val="tx1"/>
                </a:solidFill>
                <a:effectLst/>
                <a:latin typeface="Times New Roman" pitchFamily="18" charset="0"/>
                <a:ea typeface="+mn-ea"/>
                <a:cs typeface="+mn-cs"/>
              </a:rPr>
              <a:t>(C2) </a:t>
            </a:r>
            <a:r>
              <a:rPr lang="en-US" sz="1200" kern="1200" dirty="0" smtClean="0">
                <a:solidFill>
                  <a:schemeClr val="tx1"/>
                </a:solidFill>
                <a:effectLst/>
                <a:latin typeface="Times New Roman" pitchFamily="18" charset="0"/>
                <a:ea typeface="+mn-ea"/>
                <a:cs typeface="+mn-cs"/>
              </a:rPr>
              <a:t>filtering capacitor </a:t>
            </a:r>
            <a:r>
              <a:rPr lang="hu-HU" dirty="0" smtClean="0"/>
              <a:t>to ground planes on different sides of the transmission line to</a:t>
            </a:r>
            <a:r>
              <a:rPr lang="en-US" sz="1200" kern="1200" dirty="0" smtClean="0">
                <a:solidFill>
                  <a:schemeClr val="tx1"/>
                </a:solidFill>
                <a:effectLst/>
                <a:latin typeface="Times New Roman" pitchFamily="18" charset="0"/>
                <a:ea typeface="+mn-ea"/>
                <a:cs typeface="+mn-cs"/>
              </a:rPr>
              <a:t> avoid the possible high frequency </a:t>
            </a:r>
            <a:r>
              <a:rPr lang="hu-HU" sz="1200" kern="1200" dirty="0" smtClean="0">
                <a:solidFill>
                  <a:schemeClr val="tx1"/>
                </a:solidFill>
                <a:effectLst/>
                <a:latin typeface="Times New Roman" pitchFamily="18" charset="0"/>
                <a:ea typeface="+mn-ea"/>
                <a:cs typeface="+mn-cs"/>
              </a:rPr>
              <a:t>harmonic </a:t>
            </a:r>
            <a:r>
              <a:rPr lang="en-US" sz="1200" kern="1200" dirty="0" smtClean="0">
                <a:solidFill>
                  <a:schemeClr val="tx1"/>
                </a:solidFill>
                <a:effectLst/>
                <a:latin typeface="Times New Roman" pitchFamily="18" charset="0"/>
                <a:ea typeface="+mn-ea"/>
                <a:cs typeface="+mn-cs"/>
              </a:rPr>
              <a:t>leakage</a:t>
            </a:r>
            <a:r>
              <a:rPr lang="hu-HU" sz="1200" kern="1200" baseline="0" dirty="0" smtClean="0">
                <a:solidFill>
                  <a:schemeClr val="tx1"/>
                </a:solidFill>
                <a:effectLst/>
                <a:latin typeface="Times New Roman" pitchFamily="18" charset="0"/>
                <a:ea typeface="+mn-ea"/>
                <a:cs typeface="+mn-cs"/>
              </a:rPr>
              <a:t> through the ground plane.</a:t>
            </a:r>
            <a:endParaRPr lang="en-US"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24</a:t>
            </a:fld>
            <a:endParaRPr lang="en-US"/>
          </a:p>
        </p:txBody>
      </p:sp>
    </p:spTree>
    <p:extLst>
      <p:ext uri="{BB962C8B-B14F-4D97-AF65-F5344CB8AC3E}">
        <p14:creationId xmlns:p14="http://schemas.microsoft.com/office/powerpoint/2010/main" val="3035430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kern="1200" noProof="0" dirty="0" smtClean="0">
                <a:solidFill>
                  <a:schemeClr val="tx1"/>
                </a:solidFill>
                <a:effectLst/>
                <a:latin typeface="Times New Roman" pitchFamily="18" charset="0"/>
                <a:ea typeface="+mn-ea"/>
                <a:cs typeface="+mn-cs"/>
              </a:rPr>
              <a:t>The</a:t>
            </a:r>
            <a:r>
              <a:rPr lang="hu-HU" sz="1200" kern="1200" baseline="0" noProof="0" dirty="0" smtClean="0">
                <a:solidFill>
                  <a:schemeClr val="tx1"/>
                </a:solidFill>
                <a:effectLst/>
                <a:latin typeface="Times New Roman" pitchFamily="18" charset="0"/>
                <a:ea typeface="+mn-ea"/>
                <a:cs typeface="+mn-cs"/>
              </a:rPr>
              <a:t> ground pin of the pF valued PAVDD filtering capacitor does not have any GND via, this way it is connected to an isolated metal with no ground connection.</a:t>
            </a:r>
            <a:endParaRPr lang="en-US"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25</a:t>
            </a:fld>
            <a:endParaRPr lang="en-US"/>
          </a:p>
        </p:txBody>
      </p:sp>
    </p:spTree>
    <p:extLst>
      <p:ext uri="{BB962C8B-B14F-4D97-AF65-F5344CB8AC3E}">
        <p14:creationId xmlns:p14="http://schemas.microsoft.com/office/powerpoint/2010/main" val="1570978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mn-lt"/>
                <a:ea typeface="+mn-ea"/>
                <a:cs typeface="+mn-cs"/>
              </a:rPr>
              <a:t>Use an isolating ground metal between the crystal and VDD traces to avoid any detuning effects on the crystal caused by the nearby</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power supply and to avoid the leakage of the crystal</a:t>
            </a:r>
            <a:r>
              <a:rPr lang="hu-HU" sz="1200" i="0" kern="1200" baseline="0" dirty="0" smtClean="0">
                <a:solidFill>
                  <a:schemeClr val="tx1"/>
                </a:solidFill>
                <a:effectLst/>
                <a:latin typeface="+mn-lt"/>
                <a:ea typeface="+mn-ea"/>
                <a:cs typeface="+mn-cs"/>
              </a:rPr>
              <a:t> or cloc</a:t>
            </a:r>
            <a:r>
              <a:rPr lang="en-US" sz="1200" i="0" kern="1200" dirty="0" smtClean="0">
                <a:solidFill>
                  <a:schemeClr val="tx1"/>
                </a:solidFill>
                <a:effectLst/>
                <a:latin typeface="+mn-lt"/>
                <a:ea typeface="+mn-ea"/>
                <a:cs typeface="+mn-cs"/>
              </a:rPr>
              <a:t>k signal and its harmonics to the supply lines.</a:t>
            </a:r>
            <a:endParaRPr lang="en-US" sz="1200" i="0" kern="1200" baseline="0" noProof="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26</a:t>
            </a:fld>
            <a:endParaRPr lang="en-US"/>
          </a:p>
        </p:txBody>
      </p:sp>
    </p:spTree>
    <p:extLst>
      <p:ext uri="{BB962C8B-B14F-4D97-AF65-F5344CB8AC3E}">
        <p14:creationId xmlns:p14="http://schemas.microsoft.com/office/powerpoint/2010/main" val="2196614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Use at least 0.5 mm separation between traces/pads to the adjacent GND pours in the area of the matching network</a:t>
            </a:r>
            <a:r>
              <a:rPr lang="hu-HU" sz="1200" kern="1200" dirty="0" smtClean="0">
                <a:solidFill>
                  <a:schemeClr val="tx1"/>
                </a:solidFill>
                <a:effectLst/>
                <a:latin typeface="Times New Roman" pitchFamily="18" charset="0"/>
                <a:ea typeface="+mn-ea"/>
                <a:cs typeface="+mn-cs"/>
              </a:rPr>
              <a:t> in</a:t>
            </a:r>
            <a:r>
              <a:rPr lang="hu-HU" sz="1200" kern="1200" baseline="0" dirty="0" smtClean="0">
                <a:solidFill>
                  <a:schemeClr val="tx1"/>
                </a:solidFill>
                <a:effectLst/>
                <a:latin typeface="Times New Roman" pitchFamily="18" charset="0"/>
                <a:ea typeface="+mn-ea"/>
                <a:cs typeface="+mn-cs"/>
              </a:rPr>
              <a:t> order to </a:t>
            </a:r>
            <a:r>
              <a:rPr lang="en-US" sz="1200" i="0" kern="1200" dirty="0" smtClean="0">
                <a:solidFill>
                  <a:schemeClr val="tx1"/>
                </a:solidFill>
                <a:effectLst/>
                <a:latin typeface="+mn-lt"/>
                <a:ea typeface="+mn-ea"/>
                <a:cs typeface="+mn-cs"/>
              </a:rPr>
              <a:t>minimize the parasitic capacitance and reduce the detuning effects.</a:t>
            </a:r>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27</a:t>
            </a:fld>
            <a:endParaRPr lang="en-US"/>
          </a:p>
        </p:txBody>
      </p:sp>
    </p:spTree>
    <p:extLst>
      <p:ext uri="{BB962C8B-B14F-4D97-AF65-F5344CB8AC3E}">
        <p14:creationId xmlns:p14="http://schemas.microsoft.com/office/powerpoint/2010/main" val="1598382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Check the data sheet of the used part for design recommendations</a:t>
            </a:r>
            <a:r>
              <a:rPr lang="hu-HU" dirty="0" smtClean="0"/>
              <a:t>. Further details</a:t>
            </a:r>
            <a:r>
              <a:rPr lang="hu-HU" baseline="0" dirty="0" smtClean="0"/>
              <a:t> on proper RF layout design can be found in AN928: EFR32 Layout Design Guide Application Note.</a:t>
            </a:r>
            <a:endParaRPr lang="en-US" dirty="0" smtClean="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28</a:t>
            </a:fld>
            <a:endParaRPr lang="en-US"/>
          </a:p>
        </p:txBody>
      </p:sp>
    </p:spTree>
    <p:extLst>
      <p:ext uri="{BB962C8B-B14F-4D97-AF65-F5344CB8AC3E}">
        <p14:creationId xmlns:p14="http://schemas.microsoft.com/office/powerpoint/2010/main" val="1303182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972560" y="8831580"/>
            <a:ext cx="3037840" cy="464820"/>
          </a:xfrm>
          <a:prstGeom prst="rect">
            <a:avLst/>
          </a:prstGeom>
          <a:noFill/>
          <a:ln w="9525">
            <a:noFill/>
            <a:miter lim="800000"/>
            <a:headEnd/>
            <a:tailEnd/>
          </a:ln>
        </p:spPr>
        <p:txBody>
          <a:bodyPr lIns="93177" tIns="46589" rIns="93177" bIns="46589" anchor="b"/>
          <a:lstStyle/>
          <a:p>
            <a:pPr algn="r"/>
            <a:fld id="{C2FC8807-38AD-42D4-9F8B-8ACE424FF55C}" type="slidenum">
              <a:rPr lang="en-US" sz="1200">
                <a:latin typeface="Times New Roman" pitchFamily="18" charset="0"/>
              </a:rPr>
              <a:pPr algn="r"/>
              <a:t>29</a:t>
            </a:fld>
            <a:endParaRPr lang="en-US" sz="1200">
              <a:latin typeface="Times New Roman" pitchFamily="18" charset="0"/>
            </a:endParaRPr>
          </a:p>
        </p:txBody>
      </p:sp>
      <p:sp>
        <p:nvSpPr>
          <p:cNvPr id="38915" name="Rectangle 2"/>
          <p:cNvSpPr>
            <a:spLocks noGrp="1" noRot="1" noChangeAspect="1" noChangeArrowheads="1" noTextEdit="1"/>
          </p:cNvSpPr>
          <p:nvPr>
            <p:ph type="sldImg"/>
          </p:nvPr>
        </p:nvSpPr>
        <p:spPr>
          <a:xfrm>
            <a:off x="-461963" y="228600"/>
            <a:ext cx="7932738" cy="4462463"/>
          </a:xfrm>
          <a:ln/>
        </p:spPr>
      </p:sp>
      <p:sp>
        <p:nvSpPr>
          <p:cNvPr id="38916" name="Rectangle 3"/>
          <p:cNvSpPr>
            <a:spLocks noGrp="1" noChangeArrowheads="1"/>
          </p:cNvSpPr>
          <p:nvPr>
            <p:ph type="body" idx="1"/>
          </p:nvPr>
        </p:nvSpPr>
        <p:spPr>
          <a:xfrm>
            <a:off x="1054806" y="5145299"/>
            <a:ext cx="5131223" cy="4191450"/>
          </a:xfrm>
          <a:noFill/>
          <a:ln/>
        </p:spPr>
        <p:txBody>
          <a:bodyPr lIns="91691" tIns="45847" rIns="91691" bIns="45847"/>
          <a:lstStyle/>
          <a:p>
            <a:pPr eaLnBrk="1" hangingPunct="1"/>
            <a:r>
              <a:rPr lang="hu-HU" dirty="0" smtClean="0"/>
              <a:t>Thank you for watching!</a:t>
            </a:r>
            <a:endParaRPr lang="en-US" dirty="0" smtClean="0"/>
          </a:p>
        </p:txBody>
      </p:sp>
    </p:spTree>
    <p:extLst>
      <p:ext uri="{BB962C8B-B14F-4D97-AF65-F5344CB8AC3E}">
        <p14:creationId xmlns:p14="http://schemas.microsoft.com/office/powerpoint/2010/main" val="21822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noProof="0" dirty="0" smtClean="0">
                <a:solidFill>
                  <a:schemeClr val="tx1"/>
                </a:solidFill>
                <a:effectLst/>
                <a:latin typeface="Times New Roman" pitchFamily="18" charset="0"/>
                <a:ea typeface="+mn-ea"/>
                <a:cs typeface="+mn-cs"/>
              </a:rPr>
              <a:t>The most important part of the proper </a:t>
            </a:r>
            <a:r>
              <a:rPr lang="en-US" sz="1200" kern="1200" noProof="0" dirty="0" err="1" smtClean="0">
                <a:solidFill>
                  <a:schemeClr val="tx1"/>
                </a:solidFill>
                <a:effectLst/>
                <a:latin typeface="Times New Roman" pitchFamily="18" charset="0"/>
                <a:ea typeface="+mn-ea"/>
                <a:cs typeface="+mn-cs"/>
              </a:rPr>
              <a:t>layo</a:t>
            </a:r>
            <a:endParaRPr lang="hu-HU" sz="1200" kern="1200" noProof="0" dirty="0" smtClean="0">
              <a:solidFill>
                <a:schemeClr val="tx1"/>
              </a:solidFill>
              <a:effectLst/>
              <a:latin typeface="Times New Roman" pitchFamily="18" charset="0"/>
              <a:ea typeface="+mn-ea"/>
              <a:cs typeface="+mn-cs"/>
            </a:endParaRPr>
          </a:p>
          <a:p>
            <a:r>
              <a:rPr lang="en-US" sz="1200" kern="1200" noProof="0" dirty="0" smtClean="0">
                <a:solidFill>
                  <a:schemeClr val="tx1"/>
                </a:solidFill>
                <a:effectLst/>
                <a:latin typeface="Times New Roman" pitchFamily="18" charset="0"/>
                <a:ea typeface="+mn-ea"/>
                <a:cs typeface="+mn-cs"/>
              </a:rPr>
              <a:t>The</a:t>
            </a:r>
            <a:r>
              <a:rPr lang="en-US" sz="1200" kern="1200" baseline="0" noProof="0" dirty="0" smtClean="0">
                <a:solidFill>
                  <a:schemeClr val="tx1"/>
                </a:solidFill>
                <a:effectLst/>
                <a:latin typeface="Times New Roman" pitchFamily="18" charset="0"/>
                <a:ea typeface="+mn-ea"/>
                <a:cs typeface="+mn-cs"/>
              </a:rPr>
              <a:t> </a:t>
            </a:r>
            <a:r>
              <a:rPr lang="en-US" sz="1200" kern="1200" noProof="0" dirty="0" smtClean="0">
                <a:solidFill>
                  <a:schemeClr val="tx1"/>
                </a:solidFill>
                <a:effectLst/>
                <a:latin typeface="Times New Roman" pitchFamily="18" charset="0"/>
                <a:ea typeface="+mn-ea"/>
                <a:cs typeface="+mn-cs"/>
              </a:rPr>
              <a:t>RF transmitter ICs can synthetize high frequency and high power signals at their TX output: fundamental, its harmonics and additional spurious content. A part of this power is radiated; the other part is dissipated on losses.</a:t>
            </a:r>
          </a:p>
          <a:p>
            <a:r>
              <a:rPr lang="en-US" sz="1200" kern="1200" noProof="0" dirty="0" smtClean="0">
                <a:solidFill>
                  <a:schemeClr val="tx1"/>
                </a:solidFill>
                <a:effectLst/>
                <a:latin typeface="Times New Roman" pitchFamily="18" charset="0"/>
                <a:ea typeface="+mn-ea"/>
                <a:cs typeface="+mn-cs"/>
              </a:rPr>
              <a:t>On the </a:t>
            </a:r>
            <a:r>
              <a:rPr lang="en-US" sz="1200" kern="1200" baseline="0" noProof="0" dirty="0" smtClean="0">
                <a:solidFill>
                  <a:schemeClr val="tx1"/>
                </a:solidFill>
                <a:effectLst/>
                <a:latin typeface="Times New Roman" pitchFamily="18" charset="0"/>
                <a:ea typeface="+mn-ea"/>
                <a:cs typeface="+mn-cs"/>
              </a:rPr>
              <a:t>Silicon Labs’ reference design boards the function of the TX matching</a:t>
            </a:r>
            <a:r>
              <a:rPr lang="hu-HU" sz="1200" kern="1200" baseline="0" noProof="0" dirty="0" smtClean="0">
                <a:solidFill>
                  <a:schemeClr val="tx1"/>
                </a:solidFill>
                <a:effectLst/>
                <a:latin typeface="Times New Roman" pitchFamily="18" charset="0"/>
                <a:ea typeface="+mn-ea"/>
                <a:cs typeface="+mn-cs"/>
              </a:rPr>
              <a:t> is </a:t>
            </a:r>
            <a:r>
              <a:rPr lang="en-US" sz="1200" kern="1200" noProof="0" dirty="0" smtClean="0">
                <a:solidFill>
                  <a:srgbClr val="FFC000"/>
                </a:solidFill>
                <a:effectLst/>
                <a:latin typeface="Times New Roman" pitchFamily="18" charset="0"/>
                <a:ea typeface="+mn-ea"/>
                <a:cs typeface="+mn-cs"/>
              </a:rPr>
              <a:t>to drive most of the fundamental power into the antenna</a:t>
            </a:r>
            <a:r>
              <a:rPr lang="hu-HU" sz="1200" kern="1200" baseline="0" noProof="0" dirty="0" smtClean="0">
                <a:solidFill>
                  <a:srgbClr val="FFC000"/>
                </a:solidFill>
                <a:effectLst/>
                <a:latin typeface="Times New Roman" pitchFamily="18" charset="0"/>
                <a:ea typeface="+mn-ea"/>
                <a:cs typeface="+mn-cs"/>
              </a:rPr>
              <a:t>, thus </a:t>
            </a:r>
            <a:r>
              <a:rPr lang="en-US" sz="1200" kern="1200" baseline="0" noProof="0" dirty="0" smtClean="0">
                <a:solidFill>
                  <a:srgbClr val="FFC000"/>
                </a:solidFill>
                <a:effectLst/>
                <a:latin typeface="Times New Roman" pitchFamily="18" charset="0"/>
                <a:ea typeface="+mn-ea"/>
                <a:cs typeface="+mn-cs"/>
              </a:rPr>
              <a:t>to</a:t>
            </a:r>
            <a:r>
              <a:rPr lang="en-US" sz="1200" kern="1200" noProof="0" dirty="0" smtClean="0">
                <a:solidFill>
                  <a:srgbClr val="FFC000"/>
                </a:solidFill>
                <a:effectLst/>
                <a:latin typeface="Times New Roman" pitchFamily="18" charset="0"/>
                <a:ea typeface="+mn-ea"/>
                <a:cs typeface="+mn-cs"/>
              </a:rPr>
              <a:t> provide the required impedance transformation between the RFIC and the load. Simultaneously</a:t>
            </a:r>
            <a:r>
              <a:rPr lang="en-US" sz="1200" kern="1200" baseline="0" noProof="0" dirty="0" smtClean="0">
                <a:solidFill>
                  <a:srgbClr val="FFC000"/>
                </a:solidFill>
                <a:effectLst/>
                <a:latin typeface="Times New Roman" pitchFamily="18" charset="0"/>
                <a:ea typeface="+mn-ea"/>
                <a:cs typeface="+mn-cs"/>
              </a:rPr>
              <a:t> </a:t>
            </a:r>
            <a:r>
              <a:rPr lang="en-US" sz="1200" kern="1200" noProof="0" dirty="0" smtClean="0">
                <a:solidFill>
                  <a:srgbClr val="FFC000"/>
                </a:solidFill>
                <a:effectLst/>
                <a:latin typeface="Times New Roman" pitchFamily="18" charset="0"/>
                <a:ea typeface="+mn-ea"/>
                <a:cs typeface="+mn-cs"/>
              </a:rPr>
              <a:t>for suppressing harmonics and spurs, a proper filtering network should be used between the matching</a:t>
            </a:r>
            <a:r>
              <a:rPr lang="hu-HU" sz="1200" kern="1200" noProof="0" dirty="0" smtClean="0">
                <a:solidFill>
                  <a:srgbClr val="FFC000"/>
                </a:solidFill>
                <a:effectLst/>
                <a:latin typeface="Times New Roman" pitchFamily="18" charset="0"/>
                <a:ea typeface="+mn-ea"/>
                <a:cs typeface="+mn-cs"/>
              </a:rPr>
              <a:t> </a:t>
            </a:r>
            <a:r>
              <a:rPr lang="en-US" sz="1200" kern="1200" noProof="0" dirty="0" smtClean="0">
                <a:solidFill>
                  <a:srgbClr val="FFC000"/>
                </a:solidFill>
                <a:effectLst/>
                <a:latin typeface="Times New Roman" pitchFamily="18" charset="0"/>
                <a:ea typeface="+mn-ea"/>
                <a:cs typeface="+mn-cs"/>
              </a:rPr>
              <a:t>network and the </a:t>
            </a:r>
            <a:r>
              <a:rPr lang="en-US" sz="1200" kern="1200" noProof="0" dirty="0" err="1" smtClean="0">
                <a:solidFill>
                  <a:srgbClr val="FFC000"/>
                </a:solidFill>
                <a:effectLst/>
                <a:latin typeface="Times New Roman" pitchFamily="18" charset="0"/>
                <a:ea typeface="+mn-ea"/>
                <a:cs typeface="+mn-cs"/>
              </a:rPr>
              <a:t>antenna</a:t>
            </a:r>
            <a:r>
              <a:rPr lang="en-US" sz="1200" kern="1200" noProof="0" dirty="0" err="1" smtClean="0">
                <a:solidFill>
                  <a:schemeClr val="tx1"/>
                </a:solidFill>
                <a:effectLst/>
                <a:latin typeface="Times New Roman" pitchFamily="18" charset="0"/>
                <a:ea typeface="+mn-ea"/>
                <a:cs typeface="+mn-cs"/>
              </a:rPr>
              <a:t>t</a:t>
            </a:r>
            <a:r>
              <a:rPr lang="en-US" sz="1200" kern="1200" noProof="0" dirty="0" smtClean="0">
                <a:solidFill>
                  <a:schemeClr val="tx1"/>
                </a:solidFill>
                <a:effectLst/>
                <a:latin typeface="Times New Roman" pitchFamily="18" charset="0"/>
                <a:ea typeface="+mn-ea"/>
                <a:cs typeface="+mn-cs"/>
              </a:rPr>
              <a:t> </a:t>
            </a:r>
            <a:r>
              <a:rPr lang="en-US" sz="1200" kern="1200" noProof="0" dirty="0" smtClean="0">
                <a:solidFill>
                  <a:schemeClr val="tx1"/>
                </a:solidFill>
                <a:effectLst/>
                <a:latin typeface="Times New Roman" pitchFamily="18" charset="0"/>
                <a:ea typeface="+mn-ea"/>
                <a:cs typeface="+mn-cs"/>
              </a:rPr>
              <a:t>design is the RF circuitry itself. </a:t>
            </a:r>
          </a:p>
          <a:p>
            <a:r>
              <a:rPr lang="en-US" sz="1200" kern="1200" noProof="0" dirty="0" smtClean="0">
                <a:solidFill>
                  <a:srgbClr val="FFC000"/>
                </a:solidFill>
                <a:effectLst/>
                <a:latin typeface="Times New Roman" pitchFamily="18" charset="0"/>
                <a:ea typeface="+mn-ea"/>
                <a:cs typeface="+mn-cs"/>
              </a:rPr>
              <a:t>. </a:t>
            </a:r>
            <a:r>
              <a:rPr lang="hu-HU" sz="1200" kern="1200" noProof="0" dirty="0" smtClean="0">
                <a:solidFill>
                  <a:srgbClr val="FFC000"/>
                </a:solidFill>
                <a:effectLst/>
                <a:latin typeface="Times New Roman" pitchFamily="18" charset="0"/>
                <a:ea typeface="+mn-ea"/>
                <a:cs typeface="+mn-cs"/>
              </a:rPr>
              <a:t>The matching and</a:t>
            </a:r>
            <a:r>
              <a:rPr lang="hu-HU" sz="1200" kern="1200" baseline="0" noProof="0" dirty="0" smtClean="0">
                <a:solidFill>
                  <a:srgbClr val="FFC000"/>
                </a:solidFill>
                <a:effectLst/>
                <a:latin typeface="Times New Roman" pitchFamily="18" charset="0"/>
                <a:ea typeface="+mn-ea"/>
                <a:cs typeface="+mn-cs"/>
              </a:rPr>
              <a:t> filtering is combined in one series-L parallel-C ladder structured network which </a:t>
            </a:r>
            <a:r>
              <a:rPr lang="hu-HU" sz="1200" kern="1200" noProof="0" dirty="0" smtClean="0">
                <a:solidFill>
                  <a:schemeClr val="tx1"/>
                </a:solidFill>
                <a:effectLst/>
                <a:latin typeface="Times New Roman" pitchFamily="18" charset="0"/>
                <a:ea typeface="+mn-ea"/>
                <a:cs typeface="+mn-cs"/>
              </a:rPr>
              <a:t>is also used for the RX side</a:t>
            </a:r>
            <a:r>
              <a:rPr lang="hu-HU" sz="1200" kern="1200" baseline="0" noProof="0" dirty="0" smtClean="0">
                <a:solidFill>
                  <a:schemeClr val="tx1"/>
                </a:solidFill>
                <a:effectLst/>
                <a:latin typeface="Times New Roman" pitchFamily="18" charset="0"/>
                <a:ea typeface="+mn-ea"/>
                <a:cs typeface="+mn-cs"/>
              </a:rPr>
              <a:t> during receive mode.</a:t>
            </a:r>
          </a:p>
          <a:p>
            <a:endParaRPr lang="hu-HU" sz="1200" kern="1200" baseline="0" noProof="0" dirty="0" smtClean="0">
              <a:solidFill>
                <a:schemeClr val="tx1"/>
              </a:solidFill>
              <a:effectLst/>
              <a:latin typeface="Times New Roman" pitchFamily="18" charset="0"/>
              <a:ea typeface="+mn-ea"/>
              <a:cs typeface="+mn-cs"/>
            </a:endParaRPr>
          </a:p>
          <a:p>
            <a:r>
              <a:rPr lang="en-US" sz="1200" i="0" kern="1200" dirty="0" smtClean="0">
                <a:solidFill>
                  <a:schemeClr val="tx1"/>
                </a:solidFill>
                <a:effectLst/>
                <a:latin typeface="+mn-lt"/>
                <a:ea typeface="+mn-ea"/>
                <a:cs typeface="+mn-cs"/>
              </a:rPr>
              <a:t>Examples shown in this </a:t>
            </a:r>
            <a:r>
              <a:rPr lang="hu-HU" sz="1200" i="0" kern="1200" dirty="0" smtClean="0">
                <a:solidFill>
                  <a:schemeClr val="tx1"/>
                </a:solidFill>
                <a:effectLst/>
                <a:latin typeface="+mn-lt"/>
                <a:ea typeface="+mn-ea"/>
                <a:cs typeface="+mn-cs"/>
              </a:rPr>
              <a:t>video</a:t>
            </a:r>
            <a:r>
              <a:rPr lang="en-US" sz="1200" i="0" kern="1200" dirty="0" smtClean="0">
                <a:solidFill>
                  <a:schemeClr val="tx1"/>
                </a:solidFill>
                <a:effectLst/>
                <a:latin typeface="+mn-lt"/>
                <a:ea typeface="+mn-ea"/>
                <a:cs typeface="+mn-cs"/>
              </a:rPr>
              <a:t> are based on a general 2.4 GHz EFR32 Radio Board. The main layout design concepts are shown with</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this </a:t>
            </a:r>
            <a:r>
              <a:rPr lang="hu-HU" sz="1200" i="0" kern="1200" dirty="0" smtClean="0">
                <a:solidFill>
                  <a:schemeClr val="tx1"/>
                </a:solidFill>
                <a:effectLst/>
                <a:latin typeface="+mn-lt"/>
                <a:ea typeface="+mn-ea"/>
                <a:cs typeface="+mn-cs"/>
              </a:rPr>
              <a:t>reference </a:t>
            </a:r>
            <a:r>
              <a:rPr lang="en-US" sz="1200" i="0" kern="1200" dirty="0" smtClean="0">
                <a:solidFill>
                  <a:schemeClr val="tx1"/>
                </a:solidFill>
                <a:effectLst/>
                <a:latin typeface="+mn-lt"/>
                <a:ea typeface="+mn-ea"/>
                <a:cs typeface="+mn-cs"/>
              </a:rPr>
              <a:t>layout to demonstrate the basic principles. Although these rules will be shown through a design that uses a 4-element matching,</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similar design practices should be applied with a 2-element matching network as well.</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For low power applications (</a:t>
            </a:r>
            <a:r>
              <a:rPr lang="hu-HU" sz="1200" i="0" kern="1200" dirty="0" smtClean="0">
                <a:solidFill>
                  <a:schemeClr val="tx1"/>
                </a:solidFill>
                <a:effectLst/>
                <a:latin typeface="+mn-lt"/>
                <a:ea typeface="+mn-ea"/>
                <a:cs typeface="+mn-cs"/>
              </a:rPr>
              <a:t>below </a:t>
            </a:r>
            <a:r>
              <a:rPr lang="en-US" sz="1200" i="0" kern="1200" dirty="0" smtClean="0">
                <a:solidFill>
                  <a:schemeClr val="tx1"/>
                </a:solidFill>
                <a:effectLst/>
                <a:latin typeface="+mn-lt"/>
                <a:ea typeface="+mn-ea"/>
                <a:cs typeface="+mn-cs"/>
              </a:rPr>
              <a:t>13 </a:t>
            </a:r>
            <a:r>
              <a:rPr lang="en-US" sz="1200" i="0" kern="1200" dirty="0" err="1" smtClean="0">
                <a:solidFill>
                  <a:schemeClr val="tx1"/>
                </a:solidFill>
                <a:effectLst/>
                <a:latin typeface="+mn-lt"/>
                <a:ea typeface="+mn-ea"/>
                <a:cs typeface="+mn-cs"/>
              </a:rPr>
              <a:t>dBm</a:t>
            </a:r>
            <a:r>
              <a:rPr lang="en-US" sz="1200" i="0" kern="1200" dirty="0" smtClean="0">
                <a:solidFill>
                  <a:schemeClr val="tx1"/>
                </a:solidFill>
                <a:effectLst/>
                <a:latin typeface="+mn-lt"/>
                <a:ea typeface="+mn-ea"/>
                <a:cs typeface="+mn-cs"/>
              </a:rPr>
              <a:t>) a 2-element L-C network is sufficient, while high</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power solutions (</a:t>
            </a:r>
            <a:r>
              <a:rPr lang="hu-HU" sz="1200" i="0" kern="1200" dirty="0" smtClean="0">
                <a:solidFill>
                  <a:schemeClr val="tx1"/>
                </a:solidFill>
                <a:effectLst/>
                <a:latin typeface="+mn-lt"/>
                <a:ea typeface="+mn-ea"/>
                <a:cs typeface="+mn-cs"/>
              </a:rPr>
              <a:t>above </a:t>
            </a:r>
            <a:r>
              <a:rPr lang="en-US" sz="1200" i="0" kern="1200" dirty="0" smtClean="0">
                <a:solidFill>
                  <a:schemeClr val="tx1"/>
                </a:solidFill>
                <a:effectLst/>
                <a:latin typeface="+mn-lt"/>
                <a:ea typeface="+mn-ea"/>
                <a:cs typeface="+mn-cs"/>
              </a:rPr>
              <a:t>13 </a:t>
            </a:r>
            <a:r>
              <a:rPr lang="en-US" sz="1200" i="0" kern="1200" dirty="0" err="1" smtClean="0">
                <a:solidFill>
                  <a:schemeClr val="tx1"/>
                </a:solidFill>
                <a:effectLst/>
                <a:latin typeface="+mn-lt"/>
                <a:ea typeface="+mn-ea"/>
                <a:cs typeface="+mn-cs"/>
              </a:rPr>
              <a:t>dBm</a:t>
            </a:r>
            <a:r>
              <a:rPr lang="en-US" sz="1200" i="0" kern="1200" dirty="0" smtClean="0">
                <a:solidFill>
                  <a:schemeClr val="tx1"/>
                </a:solidFill>
                <a:effectLst/>
                <a:latin typeface="+mn-lt"/>
                <a:ea typeface="+mn-ea"/>
                <a:cs typeface="+mn-cs"/>
              </a:rPr>
              <a:t>) require a 4-element match.</a:t>
            </a:r>
            <a:endParaRPr lang="en-US" sz="1200" kern="1200" baseline="0" noProof="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3</a:t>
            </a:fld>
            <a:endParaRPr lang="en-US"/>
          </a:p>
        </p:txBody>
      </p:sp>
    </p:spTree>
    <p:extLst>
      <p:ext uri="{BB962C8B-B14F-4D97-AF65-F5344CB8AC3E}">
        <p14:creationId xmlns:p14="http://schemas.microsoft.com/office/powerpoint/2010/main" val="342805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strike="sngStrike" kern="1200" dirty="0" smtClean="0">
                <a:solidFill>
                  <a:schemeClr val="tx1"/>
                </a:solidFill>
                <a:effectLst/>
                <a:latin typeface="Times New Roman" pitchFamily="18" charset="0"/>
                <a:ea typeface="+mn-ea"/>
                <a:cs typeface="+mn-cs"/>
              </a:rPr>
              <a:t>The reference schematics and layout designs of the matching networks are usually provided by the manufacturer of the RFIC. It is recommended to copy the entire RF area from a reference design as is. Of course it is not always possible due to size restrictions, different form factors etc.</a:t>
            </a:r>
            <a:r>
              <a:rPr lang="hu-HU" sz="1200" strike="sngStrike" kern="1200" dirty="0" smtClean="0">
                <a:solidFill>
                  <a:schemeClr val="tx1"/>
                </a:solidFill>
                <a:effectLst/>
                <a:latin typeface="Times New Roman" pitchFamily="18" charset="0"/>
                <a:ea typeface="+mn-ea"/>
                <a:cs typeface="+mn-cs"/>
              </a:rPr>
              <a:t>,</a:t>
            </a:r>
            <a:r>
              <a:rPr lang="en-US" sz="1200" strike="sngStrike" kern="1200" dirty="0" smtClean="0">
                <a:solidFill>
                  <a:schemeClr val="tx1"/>
                </a:solidFill>
                <a:effectLst/>
                <a:latin typeface="Times New Roman" pitchFamily="18" charset="0"/>
                <a:ea typeface="+mn-ea"/>
                <a:cs typeface="+mn-cs"/>
              </a:rPr>
              <a:t> </a:t>
            </a:r>
            <a:r>
              <a:rPr lang="hu-HU" sz="1200" strike="sngStrike" kern="1200" dirty="0" smtClean="0">
                <a:solidFill>
                  <a:schemeClr val="tx1"/>
                </a:solidFill>
                <a:effectLst/>
                <a:latin typeface="Times New Roman" pitchFamily="18" charset="0"/>
                <a:ea typeface="+mn-ea"/>
                <a:cs typeface="+mn-cs"/>
              </a:rPr>
              <a:t>thus,</a:t>
            </a:r>
            <a:r>
              <a:rPr lang="en-US" sz="1200" strike="sngStrike" kern="1200" dirty="0" smtClean="0">
                <a:solidFill>
                  <a:schemeClr val="tx1"/>
                </a:solidFill>
                <a:effectLst/>
                <a:latin typeface="Times New Roman" pitchFamily="18" charset="0"/>
                <a:ea typeface="+mn-ea"/>
                <a:cs typeface="+mn-cs"/>
              </a:rPr>
              <a:t> a custom design may need to deviate from the reference one.</a:t>
            </a:r>
          </a:p>
          <a:p>
            <a:r>
              <a:rPr lang="en-US" sz="1200" strike="sngStrike" kern="1200" dirty="0" smtClean="0">
                <a:solidFill>
                  <a:schemeClr val="tx1"/>
                </a:solidFill>
                <a:effectLst/>
                <a:latin typeface="Times New Roman" pitchFamily="18" charset="0"/>
                <a:ea typeface="+mn-ea"/>
                <a:cs typeface="+mn-cs"/>
              </a:rPr>
              <a:t>Although the size of a matching network is relatively small, due to the high frequency the matching is sensitive to the physical parameters of the matching layout (beside the component values, of course). Compared to a reference layout design:</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Different component distances and trace lengths introduce different parasitic inductances</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Different substrate thickness, dielectric constant and gaps between traces introduce different parasitic capacitances</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Different component distance/orientation/relative orientation introduce different coupling between components</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Different component types/sizes introduce different component parasitics</a:t>
            </a:r>
          </a:p>
          <a:p>
            <a:r>
              <a:rPr lang="en-US" sz="1200" strike="sngStrike" kern="1200" dirty="0" smtClean="0">
                <a:solidFill>
                  <a:schemeClr val="tx1"/>
                </a:solidFill>
                <a:effectLst/>
                <a:latin typeface="Times New Roman" pitchFamily="18" charset="0"/>
                <a:ea typeface="+mn-ea"/>
                <a:cs typeface="+mn-cs"/>
              </a:rPr>
              <a:t> </a:t>
            </a:r>
          </a:p>
          <a:p>
            <a:r>
              <a:rPr lang="en-US" sz="1200" strike="sngStrike" kern="1200" dirty="0" smtClean="0">
                <a:solidFill>
                  <a:schemeClr val="tx1"/>
                </a:solidFill>
                <a:effectLst/>
                <a:latin typeface="Times New Roman" pitchFamily="18" charset="0"/>
                <a:ea typeface="+mn-ea"/>
                <a:cs typeface="+mn-cs"/>
              </a:rPr>
              <a:t>These can cause detuning of the reference matching</a:t>
            </a:r>
            <a:r>
              <a:rPr lang="hu-HU" sz="1200" strike="sngStrike" kern="1200" dirty="0" smtClean="0">
                <a:solidFill>
                  <a:schemeClr val="tx1"/>
                </a:solidFill>
                <a:effectLst/>
                <a:latin typeface="Times New Roman" pitchFamily="18" charset="0"/>
                <a:ea typeface="+mn-ea"/>
                <a:cs typeface="+mn-cs"/>
              </a:rPr>
              <a:t> or </a:t>
            </a:r>
            <a:r>
              <a:rPr lang="en-US" sz="1200" strike="sngStrike" kern="1200" dirty="0" smtClean="0">
                <a:solidFill>
                  <a:schemeClr val="tx1"/>
                </a:solidFill>
                <a:effectLst/>
                <a:latin typeface="Times New Roman" pitchFamily="18" charset="0"/>
                <a:ea typeface="+mn-ea"/>
                <a:cs typeface="+mn-cs"/>
              </a:rPr>
              <a:t>filtering and</a:t>
            </a:r>
            <a:r>
              <a:rPr lang="hu-HU" sz="1200" strike="sngStrike" kern="1200" dirty="0" smtClean="0">
                <a:solidFill>
                  <a:schemeClr val="tx1"/>
                </a:solidFill>
                <a:effectLst/>
                <a:latin typeface="Times New Roman" pitchFamily="18" charset="0"/>
                <a:ea typeface="+mn-ea"/>
                <a:cs typeface="+mn-cs"/>
              </a:rPr>
              <a:t>/</a:t>
            </a:r>
            <a:r>
              <a:rPr lang="en-US" sz="1200" strike="sngStrike" kern="1200" dirty="0" smtClean="0">
                <a:solidFill>
                  <a:schemeClr val="tx1"/>
                </a:solidFill>
                <a:effectLst/>
                <a:latin typeface="Times New Roman" pitchFamily="18" charset="0"/>
                <a:ea typeface="+mn-ea"/>
                <a:cs typeface="+mn-cs"/>
              </a:rPr>
              <a:t>or </a:t>
            </a:r>
            <a:r>
              <a:rPr lang="en-US" sz="1200" strike="sngStrike" kern="1200" noProof="0" dirty="0" smtClean="0">
                <a:solidFill>
                  <a:schemeClr val="tx1"/>
                </a:solidFill>
                <a:effectLst/>
                <a:latin typeface="Times New Roman" pitchFamily="18" charset="0"/>
                <a:ea typeface="+mn-ea"/>
                <a:cs typeface="+mn-cs"/>
              </a:rPr>
              <a:t>detuning</a:t>
            </a:r>
            <a:r>
              <a:rPr lang="hu-HU" sz="1200" strike="sngStrike" kern="1200" dirty="0" smtClean="0">
                <a:solidFill>
                  <a:schemeClr val="tx1"/>
                </a:solidFill>
                <a:effectLst/>
                <a:latin typeface="Times New Roman" pitchFamily="18" charset="0"/>
                <a:ea typeface="+mn-ea"/>
                <a:cs typeface="+mn-cs"/>
              </a:rPr>
              <a:t> of </a:t>
            </a:r>
            <a:r>
              <a:rPr lang="en-US" sz="1200" strike="sngStrike" kern="1200" dirty="0" smtClean="0">
                <a:solidFill>
                  <a:schemeClr val="tx1"/>
                </a:solidFill>
                <a:effectLst/>
                <a:latin typeface="Times New Roman" pitchFamily="18" charset="0"/>
                <a:ea typeface="+mn-ea"/>
                <a:cs typeface="+mn-cs"/>
              </a:rPr>
              <a:t>the load of the </a:t>
            </a:r>
            <a:r>
              <a:rPr lang="hu-HU" sz="1200" strike="sngStrike" kern="1200" dirty="0" smtClean="0">
                <a:solidFill>
                  <a:schemeClr val="tx1"/>
                </a:solidFill>
                <a:effectLst/>
                <a:latin typeface="Times New Roman" pitchFamily="18" charset="0"/>
                <a:ea typeface="+mn-ea"/>
                <a:cs typeface="+mn-cs"/>
              </a:rPr>
              <a:t>RF crystal. </a:t>
            </a:r>
            <a:r>
              <a:rPr lang="en-US" sz="1200" strike="sngStrike" kern="1200" noProof="0" dirty="0" smtClean="0">
                <a:solidFill>
                  <a:schemeClr val="tx1"/>
                </a:solidFill>
                <a:effectLst/>
                <a:latin typeface="Times New Roman" pitchFamily="18" charset="0"/>
                <a:ea typeface="+mn-ea"/>
                <a:cs typeface="+mn-cs"/>
              </a:rPr>
              <a:t>The possible effects can be</a:t>
            </a:r>
            <a:r>
              <a:rPr lang="en-US" sz="1200" strike="sngStrike" kern="1200" dirty="0" smtClean="0">
                <a:solidFill>
                  <a:schemeClr val="tx1"/>
                </a:solidFill>
                <a:effectLst/>
                <a:latin typeface="Times New Roman" pitchFamily="18" charset="0"/>
                <a:ea typeface="+mn-ea"/>
                <a:cs typeface="+mn-cs"/>
              </a:rPr>
              <a:t>:</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Decreased TX output power of the fundamental</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Decreased RX sensitivity</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Increased spurious emission levels  </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Increased current consumption</a:t>
            </a:r>
          </a:p>
          <a:p>
            <a:pPr lvl="0"/>
            <a:r>
              <a:rPr lang="hu-HU" sz="1200" strike="sngStrike" kern="1200" dirty="0" smtClean="0">
                <a:solidFill>
                  <a:schemeClr val="tx1"/>
                </a:solidFill>
                <a:effectLst/>
                <a:latin typeface="Times New Roman" pitchFamily="18" charset="0"/>
                <a:ea typeface="+mn-ea"/>
                <a:cs typeface="+mn-cs"/>
              </a:rPr>
              <a:t>- </a:t>
            </a:r>
            <a:r>
              <a:rPr lang="en-US" sz="1200" strike="sngStrike" kern="1200" dirty="0" smtClean="0">
                <a:solidFill>
                  <a:schemeClr val="tx1"/>
                </a:solidFill>
                <a:effectLst/>
                <a:latin typeface="Times New Roman" pitchFamily="18" charset="0"/>
                <a:ea typeface="+mn-ea"/>
                <a:cs typeface="+mn-cs"/>
              </a:rPr>
              <a:t>Frequency offset between different boards</a:t>
            </a:r>
          </a:p>
          <a:p>
            <a:pPr lvl="0"/>
            <a:endParaRPr lang="en-US" sz="1200" strike="sngStrike" kern="1200" dirty="0" smtClean="0">
              <a:solidFill>
                <a:schemeClr val="tx1"/>
              </a:solidFill>
              <a:effectLst/>
              <a:latin typeface="Times New Roman" pitchFamily="18" charset="0"/>
              <a:ea typeface="+mn-ea"/>
              <a:cs typeface="+mn-cs"/>
            </a:endParaRPr>
          </a:p>
          <a:p>
            <a:r>
              <a:rPr lang="en-US" sz="1200" strike="sngStrike" kern="1200" dirty="0" smtClean="0">
                <a:solidFill>
                  <a:schemeClr val="tx1"/>
                </a:solidFill>
                <a:effectLst/>
                <a:latin typeface="Times New Roman" pitchFamily="18" charset="0"/>
                <a:ea typeface="+mn-ea"/>
                <a:cs typeface="+mn-cs"/>
              </a:rPr>
              <a:t>All these mentioned effects can be observed both with conducted and radiated measurements.</a:t>
            </a:r>
            <a:endParaRPr lang="en-US" sz="1200" strike="sngStrike"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4</a:t>
            </a:fld>
            <a:endParaRPr lang="en-US"/>
          </a:p>
        </p:txBody>
      </p:sp>
    </p:spTree>
    <p:extLst>
      <p:ext uri="{BB962C8B-B14F-4D97-AF65-F5344CB8AC3E}">
        <p14:creationId xmlns:p14="http://schemas.microsoft.com/office/powerpoint/2010/main" val="158954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From RF radiation point of view the whole PCB should be considered as a system. So not only the design of the RF area but in most cases the layout of the entire PCB can affect the radiated performance. </a:t>
            </a:r>
          </a:p>
          <a:p>
            <a:r>
              <a:rPr lang="en-US" sz="1200" kern="1200" dirty="0" smtClean="0">
                <a:solidFill>
                  <a:schemeClr val="tx1"/>
                </a:solidFill>
                <a:effectLst/>
                <a:latin typeface="Times New Roman" pitchFamily="18" charset="0"/>
                <a:ea typeface="+mn-ea"/>
                <a:cs typeface="+mn-cs"/>
              </a:rPr>
              <a:t>Practically, in case of an incorrect RF module layout design the radiated spectrum can have lower fundamental and higher harmonics</a:t>
            </a:r>
            <a:r>
              <a:rPr lang="hu-HU" sz="1200" kern="1200" dirty="0" smtClean="0">
                <a:solidFill>
                  <a:schemeClr val="tx1"/>
                </a:solidFill>
                <a:effectLst/>
                <a:latin typeface="Times New Roman" pitchFamily="18" charset="0"/>
                <a:ea typeface="+mn-ea"/>
                <a:cs typeface="+mn-cs"/>
              </a:rPr>
              <a:t> or </a:t>
            </a:r>
            <a:r>
              <a:rPr lang="en-US" sz="1200" kern="1200" dirty="0" smtClean="0">
                <a:solidFill>
                  <a:schemeClr val="tx1"/>
                </a:solidFill>
                <a:effectLst/>
                <a:latin typeface="Times New Roman" pitchFamily="18" charset="0"/>
                <a:ea typeface="+mn-ea"/>
                <a:cs typeface="+mn-cs"/>
              </a:rPr>
              <a:t>spurs compared to the values expected based on the conducted output spectrum and the gain of the used antenna. Incorrect layout can cause the radiated spurs to violate the relevant EMC regulation even if </a:t>
            </a:r>
            <a:r>
              <a:rPr lang="en-US" sz="1200" kern="1200" dirty="0" smtClean="0">
                <a:solidFill>
                  <a:srgbClr val="FF0000"/>
                </a:solidFill>
                <a:effectLst/>
                <a:latin typeface="Times New Roman" pitchFamily="18" charset="0"/>
                <a:ea typeface="+mn-ea"/>
                <a:cs typeface="+mn-cs"/>
              </a:rPr>
              <a:t>in </a:t>
            </a:r>
            <a:r>
              <a:rPr lang="en-US" sz="1200" kern="1200" dirty="0" smtClean="0">
                <a:solidFill>
                  <a:schemeClr val="tx1"/>
                </a:solidFill>
                <a:effectLst/>
                <a:latin typeface="Times New Roman" pitchFamily="18" charset="0"/>
                <a:ea typeface="+mn-ea"/>
                <a:cs typeface="+mn-cs"/>
              </a:rPr>
              <a:t>the conducted spectrum they are below the limit with nice margins.</a:t>
            </a:r>
          </a:p>
          <a:p>
            <a:r>
              <a:rPr lang="en-US" sz="1200" kern="1200" dirty="0" smtClean="0">
                <a:solidFill>
                  <a:schemeClr val="tx1"/>
                </a:solidFill>
                <a:effectLst/>
                <a:latin typeface="Times New Roman" pitchFamily="18" charset="0"/>
                <a:ea typeface="+mn-ea"/>
                <a:cs typeface="+mn-cs"/>
              </a:rPr>
              <a:t>Although in most cases the reference </a:t>
            </a:r>
            <a:r>
              <a:rPr lang="en-US" sz="1200" kern="1200" dirty="0" smtClean="0">
                <a:solidFill>
                  <a:srgbClr val="FFFF00"/>
                </a:solidFill>
                <a:effectLst/>
                <a:latin typeface="Times New Roman" pitchFamily="18" charset="0"/>
                <a:ea typeface="+mn-ea"/>
                <a:cs typeface="+mn-cs"/>
              </a:rPr>
              <a:t>designs are not complete </a:t>
            </a:r>
            <a:r>
              <a:rPr lang="en-US" sz="1200" kern="1200" dirty="0" smtClean="0">
                <a:solidFill>
                  <a:schemeClr val="tx1"/>
                </a:solidFill>
                <a:effectLst/>
                <a:latin typeface="Times New Roman" pitchFamily="18" charset="0"/>
                <a:ea typeface="+mn-ea"/>
                <a:cs typeface="+mn-cs"/>
              </a:rPr>
              <a:t>applications, the RF layout design principles introduced on them should be applied for the whole PCB area containing the RF section</a:t>
            </a:r>
            <a:r>
              <a:rPr lang="hu-HU" sz="1200" kern="1200" dirty="0" smtClean="0">
                <a:solidFill>
                  <a:schemeClr val="tx1"/>
                </a:solidFill>
                <a:effectLst/>
                <a:latin typeface="Times New Roman" pitchFamily="18" charset="0"/>
                <a:ea typeface="+mn-ea"/>
                <a:cs typeface="+mn-cs"/>
              </a:rPr>
              <a:t> or </a:t>
            </a:r>
            <a:r>
              <a:rPr lang="en-US" sz="1200" kern="1200" dirty="0" smtClean="0">
                <a:solidFill>
                  <a:schemeClr val="tx1"/>
                </a:solidFill>
                <a:effectLst/>
                <a:latin typeface="Times New Roman" pitchFamily="18" charset="0"/>
                <a:ea typeface="+mn-ea"/>
                <a:cs typeface="+mn-cs"/>
              </a:rPr>
              <a:t>module.</a:t>
            </a:r>
          </a:p>
          <a:p>
            <a:r>
              <a:rPr lang="en-US" sz="1200" kern="1200" dirty="0" smtClean="0">
                <a:solidFill>
                  <a:schemeClr val="tx1"/>
                </a:solidFill>
                <a:effectLst/>
                <a:latin typeface="Times New Roman" pitchFamily="18" charset="0"/>
                <a:ea typeface="+mn-ea"/>
                <a:cs typeface="+mn-cs"/>
              </a:rPr>
              <a:t> </a:t>
            </a:r>
          </a:p>
          <a:p>
            <a:r>
              <a:rPr lang="en-US" sz="1200" kern="1200" dirty="0" smtClean="0">
                <a:solidFill>
                  <a:schemeClr val="tx1"/>
                </a:solidFill>
                <a:effectLst/>
                <a:latin typeface="Times New Roman" pitchFamily="18" charset="0"/>
                <a:ea typeface="+mn-ea"/>
                <a:cs typeface="+mn-cs"/>
              </a:rPr>
              <a:t>If copying the reference layout design is not possible, </a:t>
            </a:r>
            <a:r>
              <a:rPr lang="en-US" sz="1200" kern="1200" noProof="0" dirty="0" smtClean="0">
                <a:solidFill>
                  <a:schemeClr val="tx1"/>
                </a:solidFill>
                <a:effectLst/>
                <a:latin typeface="Times New Roman" pitchFamily="18" charset="0"/>
                <a:ea typeface="+mn-ea"/>
                <a:cs typeface="+mn-cs"/>
              </a:rPr>
              <a:t>the</a:t>
            </a:r>
            <a:r>
              <a:rPr lang="hu-HU" sz="1200" kern="120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layout design recommendations </a:t>
            </a:r>
            <a:r>
              <a:rPr lang="en-US" sz="1200" kern="1200" noProof="0" dirty="0" smtClean="0">
                <a:solidFill>
                  <a:schemeClr val="tx1"/>
                </a:solidFill>
                <a:effectLst/>
                <a:latin typeface="Times New Roman" pitchFamily="18" charset="0"/>
                <a:ea typeface="+mn-ea"/>
                <a:cs typeface="+mn-cs"/>
              </a:rPr>
              <a:t>shown</a:t>
            </a:r>
            <a:r>
              <a:rPr lang="en-US" sz="1200" kern="1200" baseline="0" noProof="0" dirty="0" smtClean="0">
                <a:solidFill>
                  <a:schemeClr val="tx1"/>
                </a:solidFill>
                <a:effectLst/>
                <a:latin typeface="Times New Roman" pitchFamily="18" charset="0"/>
                <a:ea typeface="+mn-ea"/>
                <a:cs typeface="+mn-cs"/>
              </a:rPr>
              <a:t> in </a:t>
            </a:r>
            <a:r>
              <a:rPr lang="hu-HU" sz="1200" kern="1200" baseline="0" noProof="0" dirty="0" smtClean="0">
                <a:solidFill>
                  <a:schemeClr val="tx1"/>
                </a:solidFill>
                <a:effectLst/>
                <a:latin typeface="Times New Roman" pitchFamily="18" charset="0"/>
                <a:ea typeface="+mn-ea"/>
                <a:cs typeface="+mn-cs"/>
              </a:rPr>
              <a:t>the next slides</a:t>
            </a:r>
            <a:r>
              <a:rPr lang="hu-HU"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should be applied.</a:t>
            </a:r>
            <a:endParaRPr lang="en-US" sz="1200" kern="1200" baseline="0" noProof="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5</a:t>
            </a:fld>
            <a:endParaRPr lang="en-US"/>
          </a:p>
        </p:txBody>
      </p:sp>
    </p:spTree>
    <p:extLst>
      <p:ext uri="{BB962C8B-B14F-4D97-AF65-F5344CB8AC3E}">
        <p14:creationId xmlns:p14="http://schemas.microsoft.com/office/powerpoint/2010/main" val="369822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noProof="0" dirty="0" smtClean="0">
                <a:solidFill>
                  <a:schemeClr val="tx1"/>
                </a:solidFill>
                <a:effectLst/>
                <a:latin typeface="Times New Roman" pitchFamily="18" charset="0"/>
                <a:ea typeface="+mn-ea"/>
                <a:cs typeface="+mn-cs"/>
              </a:rPr>
              <a:t>The first component of the matching network should be placed as close to the </a:t>
            </a:r>
            <a:r>
              <a:rPr lang="hu-HU" sz="1200" kern="1200" noProof="0" dirty="0" smtClean="0">
                <a:solidFill>
                  <a:schemeClr val="tx1"/>
                </a:solidFill>
                <a:effectLst/>
                <a:latin typeface="Times New Roman" pitchFamily="18" charset="0"/>
                <a:ea typeface="+mn-ea"/>
                <a:cs typeface="+mn-cs"/>
              </a:rPr>
              <a:t>2G4RF_IOP</a:t>
            </a:r>
            <a:r>
              <a:rPr lang="en-US" sz="1200" kern="1200" noProof="0" dirty="0" smtClean="0">
                <a:solidFill>
                  <a:schemeClr val="tx1"/>
                </a:solidFill>
                <a:effectLst/>
                <a:latin typeface="Times New Roman" pitchFamily="18" charset="0"/>
                <a:ea typeface="+mn-ea"/>
                <a:cs typeface="+mn-cs"/>
              </a:rPr>
              <a:t> pin of the RF IC as possible</a:t>
            </a:r>
            <a:r>
              <a:rPr lang="hu-HU" sz="1200" kern="1200" noProof="0" dirty="0" smtClean="0">
                <a:solidFill>
                  <a:schemeClr val="tx1"/>
                </a:solidFill>
                <a:effectLst/>
                <a:latin typeface="Times New Roman" pitchFamily="18" charset="0"/>
                <a:ea typeface="+mn-ea"/>
                <a:cs typeface="+mn-cs"/>
              </a:rPr>
              <a:t> </a:t>
            </a:r>
            <a:r>
              <a:rPr lang="en-US" sz="1200" kern="1200" noProof="0" dirty="0" smtClean="0">
                <a:solidFill>
                  <a:schemeClr val="tx1"/>
                </a:solidFill>
                <a:effectLst/>
                <a:latin typeface="Times New Roman" pitchFamily="18" charset="0"/>
                <a:ea typeface="+mn-ea"/>
                <a:cs typeface="+mn-cs"/>
              </a:rPr>
              <a:t>to reduce the series parasitic inductance</a:t>
            </a:r>
            <a:r>
              <a:rPr lang="hu-HU" sz="1200" kern="1200" noProof="0" dirty="0" smtClean="0">
                <a:solidFill>
                  <a:schemeClr val="tx1"/>
                </a:solidFill>
                <a:effectLst/>
                <a:latin typeface="Times New Roman" pitchFamily="18" charset="0"/>
                <a:ea typeface="+mn-ea"/>
                <a:cs typeface="+mn-cs"/>
              </a:rPr>
              <a:t> and to </a:t>
            </a:r>
            <a:r>
              <a:rPr lang="en-US" sz="1200" i="0" kern="1200" dirty="0" smtClean="0">
                <a:solidFill>
                  <a:schemeClr val="tx1"/>
                </a:solidFill>
                <a:effectLst/>
                <a:latin typeface="+mn-lt"/>
                <a:ea typeface="+mn-ea"/>
                <a:cs typeface="+mn-cs"/>
              </a:rPr>
              <a:t>avoid any detuning effects</a:t>
            </a:r>
            <a:r>
              <a:rPr lang="hu-HU" sz="1200" kern="1200" noProof="0" dirty="0" smtClean="0">
                <a:solidFill>
                  <a:schemeClr val="tx1"/>
                </a:solidFill>
                <a:effectLst/>
                <a:latin typeface="Times New Roman" pitchFamily="18" charset="0"/>
                <a:ea typeface="+mn-ea"/>
                <a:cs typeface="+mn-cs"/>
              </a:rPr>
              <a:t>.</a:t>
            </a:r>
            <a:endParaRPr lang="en-US" sz="1200" kern="1200" noProof="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6</a:t>
            </a:fld>
            <a:endParaRPr lang="en-US"/>
          </a:p>
        </p:txBody>
      </p:sp>
    </p:spTree>
    <p:extLst>
      <p:ext uri="{BB962C8B-B14F-4D97-AF65-F5344CB8AC3E}">
        <p14:creationId xmlns:p14="http://schemas.microsoft.com/office/powerpoint/2010/main" val="134002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noProof="0" dirty="0" smtClean="0">
                <a:solidFill>
                  <a:schemeClr val="tx1"/>
                </a:solidFill>
                <a:effectLst/>
                <a:latin typeface="Times New Roman" pitchFamily="18" charset="0"/>
                <a:ea typeface="+mn-ea"/>
                <a:cs typeface="+mn-cs"/>
              </a:rPr>
              <a:t>The neighboring matching network components should be placed as close to each other as possible to minimize any PCB parasitic capacitance to the ground and the series parasitic inductances between the components.</a:t>
            </a:r>
            <a:r>
              <a:rPr lang="en-US" sz="1200" kern="1200" baseline="0" noProof="0" dirty="0" smtClean="0">
                <a:solidFill>
                  <a:schemeClr val="tx1"/>
                </a:solidFill>
                <a:effectLst/>
                <a:latin typeface="Times New Roman" pitchFamily="18" charset="0"/>
                <a:ea typeface="+mn-ea"/>
                <a:cs typeface="+mn-cs"/>
              </a:rPr>
              <a:t> </a:t>
            </a:r>
          </a:p>
          <a:p>
            <a:r>
              <a:rPr lang="en-US" sz="1200" kern="1200" baseline="0" noProof="0" dirty="0" smtClean="0">
                <a:solidFill>
                  <a:schemeClr val="tx1"/>
                </a:solidFill>
                <a:effectLst/>
                <a:latin typeface="Times New Roman" pitchFamily="18" charset="0"/>
                <a:ea typeface="+mn-ea"/>
                <a:cs typeface="+mn-cs"/>
              </a:rPr>
              <a:t>U</a:t>
            </a:r>
            <a:r>
              <a:rPr lang="en-US" sz="1200" kern="1200" noProof="0" dirty="0" smtClean="0">
                <a:solidFill>
                  <a:schemeClr val="tx1"/>
                </a:solidFill>
                <a:effectLst/>
                <a:latin typeface="Times New Roman" pitchFamily="18" charset="0"/>
                <a:ea typeface="+mn-ea"/>
                <a:cs typeface="+mn-cs"/>
              </a:rPr>
              <a:t>se </a:t>
            </a:r>
            <a:r>
              <a:rPr lang="hu-HU" sz="1200" kern="1200" noProof="0" dirty="0" smtClean="0">
                <a:solidFill>
                  <a:schemeClr val="tx1"/>
                </a:solidFill>
                <a:effectLst/>
                <a:latin typeface="Times New Roman" pitchFamily="18" charset="0"/>
                <a:ea typeface="+mn-ea"/>
                <a:cs typeface="+mn-cs"/>
              </a:rPr>
              <a:t>the </a:t>
            </a:r>
            <a:r>
              <a:rPr lang="en-US" sz="1200" kern="1200" noProof="0" dirty="0" smtClean="0">
                <a:solidFill>
                  <a:schemeClr val="tx1"/>
                </a:solidFill>
                <a:effectLst/>
                <a:latin typeface="Times New Roman" pitchFamily="18" charset="0"/>
                <a:ea typeface="+mn-ea"/>
                <a:cs typeface="+mn-cs"/>
              </a:rPr>
              <a:t>same </a:t>
            </a:r>
            <a:r>
              <a:rPr lang="hu-HU" sz="1200" kern="1200" noProof="0" dirty="0" smtClean="0">
                <a:solidFill>
                  <a:schemeClr val="tx1"/>
                </a:solidFill>
                <a:effectLst/>
                <a:latin typeface="Times New Roman" pitchFamily="18" charset="0"/>
                <a:ea typeface="+mn-ea"/>
                <a:cs typeface="+mn-cs"/>
              </a:rPr>
              <a:t>(or</a:t>
            </a:r>
            <a:r>
              <a:rPr lang="hu-HU" sz="1200" kern="1200" baseline="0" noProof="0" dirty="0" smtClean="0">
                <a:solidFill>
                  <a:schemeClr val="tx1"/>
                </a:solidFill>
                <a:effectLst/>
                <a:latin typeface="Times New Roman" pitchFamily="18" charset="0"/>
                <a:ea typeface="+mn-ea"/>
                <a:cs typeface="+mn-cs"/>
              </a:rPr>
              <a:t> near the same) </a:t>
            </a:r>
            <a:r>
              <a:rPr lang="en-US" sz="1200" kern="1200" noProof="0" dirty="0" smtClean="0">
                <a:solidFill>
                  <a:schemeClr val="tx1"/>
                </a:solidFill>
                <a:effectLst/>
                <a:latin typeface="Times New Roman" pitchFamily="18" charset="0"/>
                <a:ea typeface="+mn-ea"/>
                <a:cs typeface="+mn-cs"/>
              </a:rPr>
              <a:t>trace</a:t>
            </a:r>
            <a:r>
              <a:rPr lang="en-US" sz="1200" kern="1200" baseline="0" noProof="0" dirty="0" smtClean="0">
                <a:solidFill>
                  <a:schemeClr val="tx1"/>
                </a:solidFill>
                <a:effectLst/>
                <a:latin typeface="Times New Roman" pitchFamily="18" charset="0"/>
                <a:ea typeface="+mn-ea"/>
                <a:cs typeface="+mn-cs"/>
              </a:rPr>
              <a:t> </a:t>
            </a:r>
            <a:r>
              <a:rPr lang="en-US" sz="1200" kern="1200" noProof="0" dirty="0" smtClean="0">
                <a:solidFill>
                  <a:schemeClr val="tx1"/>
                </a:solidFill>
                <a:effectLst/>
                <a:latin typeface="Times New Roman" pitchFamily="18" charset="0"/>
                <a:ea typeface="+mn-ea"/>
                <a:cs typeface="+mn-cs"/>
              </a:rPr>
              <a:t>width for connecting the components to each other as the pad width, it is typically 20 mil in case of using 0402 sized SMD</a:t>
            </a:r>
            <a:r>
              <a:rPr lang="hu-HU" sz="1200" kern="1200" noProof="0" dirty="0" smtClean="0">
                <a:solidFill>
                  <a:schemeClr val="tx1"/>
                </a:solidFill>
                <a:effectLst/>
                <a:latin typeface="Times New Roman" pitchFamily="18" charset="0"/>
                <a:ea typeface="+mn-ea"/>
                <a:cs typeface="+mn-cs"/>
              </a:rPr>
              <a:t> </a:t>
            </a:r>
            <a:r>
              <a:rPr lang="en-US" sz="1200" kern="1200" noProof="0" dirty="0" smtClean="0">
                <a:solidFill>
                  <a:schemeClr val="tx1"/>
                </a:solidFill>
                <a:effectLst/>
                <a:latin typeface="Times New Roman" pitchFamily="18" charset="0"/>
                <a:ea typeface="+mn-ea"/>
                <a:cs typeface="+mn-cs"/>
              </a:rPr>
              <a:t>components.</a:t>
            </a:r>
            <a:r>
              <a:rPr lang="hu-HU" sz="1200" kern="1200" noProof="0" dirty="0" smtClean="0">
                <a:solidFill>
                  <a:schemeClr val="tx1"/>
                </a:solidFill>
                <a:effectLst/>
                <a:latin typeface="Times New Roman" pitchFamily="18" charset="0"/>
                <a:ea typeface="+mn-ea"/>
                <a:cs typeface="+mn-cs"/>
              </a:rPr>
              <a:t> The widened connections</a:t>
            </a:r>
            <a:r>
              <a:rPr lang="hu-HU" sz="1200" kern="1200" baseline="0" noProof="0" dirty="0" smtClean="0">
                <a:solidFill>
                  <a:schemeClr val="tx1"/>
                </a:solidFill>
                <a:effectLst/>
                <a:latin typeface="Times New Roman" pitchFamily="18" charset="0"/>
                <a:ea typeface="+mn-ea"/>
                <a:cs typeface="+mn-cs"/>
              </a:rPr>
              <a:t> are necessary to reduce series parasitic inductance between components.</a:t>
            </a:r>
            <a:endParaRPr lang="en-US" noProof="0" dirty="0"/>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7</a:t>
            </a:fld>
            <a:endParaRPr lang="en-US"/>
          </a:p>
        </p:txBody>
      </p:sp>
    </p:spTree>
    <p:extLst>
      <p:ext uri="{BB962C8B-B14F-4D97-AF65-F5344CB8AC3E}">
        <p14:creationId xmlns:p14="http://schemas.microsoft.com/office/powerpoint/2010/main" val="233423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smtClean="0"/>
              <a:t>The lowest value</a:t>
            </a:r>
            <a:r>
              <a:rPr lang="en-US" i="0" baseline="0" dirty="0" smtClean="0"/>
              <a:t> bypass capacitors</a:t>
            </a:r>
            <a:r>
              <a:rPr lang="en-US" i="0" dirty="0" smtClean="0"/>
              <a:t> filter on frequencies around the fundamental</a:t>
            </a:r>
            <a:r>
              <a:rPr lang="hu-HU" i="0" dirty="0" smtClean="0"/>
              <a:t>,</a:t>
            </a:r>
            <a:r>
              <a:rPr lang="hu-HU" i="0" baseline="0" dirty="0" smtClean="0"/>
              <a:t> this way </a:t>
            </a:r>
            <a:r>
              <a:rPr lang="en-US" i="0" baseline="0" dirty="0" smtClean="0"/>
              <a:t>they have to be </a:t>
            </a:r>
            <a:r>
              <a:rPr lang="hu-HU" i="0" baseline="0" dirty="0" smtClean="0"/>
              <a:t>placed </a:t>
            </a:r>
            <a:r>
              <a:rPr lang="en-US" i="0" baseline="0" dirty="0" smtClean="0"/>
              <a:t>close to the VDD pin</a:t>
            </a:r>
            <a:r>
              <a:rPr lang="hu-HU" i="0" baseline="0" dirty="0" smtClean="0"/>
              <a:t>s</a:t>
            </a:r>
            <a:r>
              <a:rPr lang="en-US" i="0" baseline="0" dirty="0" smtClean="0"/>
              <a:t> and need good grounding (with many close </a:t>
            </a:r>
            <a:r>
              <a:rPr lang="en-US" i="0" baseline="0" dirty="0" err="1" smtClean="0"/>
              <a:t>vias</a:t>
            </a:r>
            <a:r>
              <a:rPr lang="en-US" i="0" baseline="0" dirty="0" smtClean="0"/>
              <a:t>) at the ground side. The capacitor with </a:t>
            </a:r>
            <a:r>
              <a:rPr lang="hu-HU" i="0" baseline="0" dirty="0" smtClean="0"/>
              <a:t>the </a:t>
            </a:r>
            <a:r>
              <a:rPr lang="en-US" i="0" baseline="0" dirty="0" smtClean="0"/>
              <a:t>value around 100nF filters the several tenths of MHz frequency range</a:t>
            </a:r>
            <a:r>
              <a:rPr lang="hu-HU" i="0" baseline="0" dirty="0" smtClean="0"/>
              <a:t>, thus </a:t>
            </a:r>
            <a:r>
              <a:rPr lang="en-US" i="0" baseline="0" dirty="0" smtClean="0"/>
              <a:t>the leaking clock spurs. </a:t>
            </a:r>
            <a:r>
              <a:rPr lang="hu-HU" i="0" baseline="0" dirty="0" smtClean="0"/>
              <a:t>Filtering these spurs is</a:t>
            </a:r>
            <a:r>
              <a:rPr lang="en-US" i="0" baseline="0" dirty="0" smtClean="0"/>
              <a:t> important as they can be </a:t>
            </a:r>
            <a:r>
              <a:rPr lang="en-US" i="0" baseline="0" dirty="0" err="1" smtClean="0"/>
              <a:t>upconverted</a:t>
            </a:r>
            <a:r>
              <a:rPr lang="en-US" i="0" baseline="0" dirty="0" smtClean="0"/>
              <a:t> inside the chip causing unwanted spurs at several 10MHz offset around the carrier. The largest value capacitor filters the several hundred kHz interferences typically coming from a switching power supply. It can be placed far away from the </a:t>
            </a:r>
            <a:r>
              <a:rPr lang="hu-HU" i="0" baseline="0" dirty="0" smtClean="0"/>
              <a:t>VDD</a:t>
            </a:r>
            <a:r>
              <a:rPr lang="en-US" i="0" baseline="0" dirty="0" smtClean="0"/>
              <a:t> pin</a:t>
            </a:r>
            <a:r>
              <a:rPr lang="hu-HU" i="0" baseline="0" dirty="0" smtClean="0"/>
              <a:t>s</a:t>
            </a:r>
            <a:r>
              <a:rPr lang="en-US" i="0" baseline="0" dirty="0" smtClean="0"/>
              <a:t> and is not required in case of battery operation.</a:t>
            </a:r>
            <a:endParaRPr lang="en-US" i="0" noProof="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VDD filter</a:t>
            </a:r>
            <a:r>
              <a:rPr lang="hu-HU" dirty="0" smtClean="0"/>
              <a:t>ing</a:t>
            </a:r>
            <a:r>
              <a:rPr lang="en-US" dirty="0" smtClean="0"/>
              <a:t> capacitors should be placed close to the VDD pin</a:t>
            </a:r>
            <a:r>
              <a:rPr lang="hu-HU" dirty="0" smtClean="0"/>
              <a:t>s</a:t>
            </a:r>
            <a:r>
              <a:rPr lang="en-US" dirty="0" smtClean="0"/>
              <a:t> (</a:t>
            </a:r>
            <a:r>
              <a:rPr lang="hu-HU" dirty="0" smtClean="0"/>
              <a:t>the </a:t>
            </a:r>
            <a:r>
              <a:rPr lang="en-US" dirty="0" smtClean="0"/>
              <a:t>smallest value one should be the closest)</a:t>
            </a:r>
            <a:r>
              <a:rPr lang="hu-HU" dirty="0" smtClean="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i="0" kern="1200" baseline="0" dirty="0" smtClean="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i="0" kern="1200" baseline="0" dirty="0" smtClean="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i="0"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8</a:t>
            </a:fld>
            <a:endParaRPr lang="en-US"/>
          </a:p>
        </p:txBody>
      </p:sp>
    </p:spTree>
    <p:extLst>
      <p:ext uri="{BB962C8B-B14F-4D97-AF65-F5344CB8AC3E}">
        <p14:creationId xmlns:p14="http://schemas.microsoft.com/office/powerpoint/2010/main" val="205400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The crystal should be placed as close to the RFIC as possible to ensure that wire parasitic capacitances are kept as low as possible; this will reduce any frequency offsets.</a:t>
            </a:r>
            <a:r>
              <a:rPr lang="en-US" sz="1200" kern="1200" baseline="0" dirty="0" smtClean="0">
                <a:solidFill>
                  <a:schemeClr val="tx1"/>
                </a:solidFill>
                <a:effectLst/>
                <a:latin typeface="Times New Roman" pitchFamily="18" charset="0"/>
                <a:ea typeface="+mn-ea"/>
                <a:cs typeface="+mn-cs"/>
              </a:rPr>
              <a:t> </a:t>
            </a:r>
            <a:r>
              <a:rPr lang="en-US" sz="1200" i="0" kern="1200" dirty="0" smtClean="0">
                <a:solidFill>
                  <a:schemeClr val="tx1"/>
                </a:solidFill>
                <a:effectLst/>
                <a:latin typeface="+mn-lt"/>
                <a:ea typeface="+mn-ea"/>
                <a:cs typeface="+mn-cs"/>
              </a:rPr>
              <a:t>Avoid leading supply traces close or beneath the crystal or parallel with a</a:t>
            </a:r>
            <a:r>
              <a:rPr lang="hu-HU"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crystal signal or clock trace</a:t>
            </a:r>
            <a:r>
              <a:rPr lang="en-US" sz="1200" i="0" kern="1200" baseline="0" noProof="0" dirty="0" smtClean="0">
                <a:solidFill>
                  <a:schemeClr val="tx1"/>
                </a:solidFill>
                <a:effectLst/>
                <a:latin typeface="Times New Roman" pitchFamily="18" charset="0"/>
                <a:ea typeface="+mn-ea"/>
                <a:cs typeface="+mn-cs"/>
              </a:rPr>
              <a:t>.</a:t>
            </a:r>
            <a:r>
              <a:rPr lang="hu-HU" sz="1200" i="0" kern="1200" baseline="0" noProof="0" dirty="0" smtClean="0">
                <a:solidFill>
                  <a:schemeClr val="tx1"/>
                </a:solidFill>
                <a:effectLst/>
                <a:latin typeface="Times New Roman" pitchFamily="18" charset="0"/>
                <a:ea typeface="+mn-ea"/>
                <a:cs typeface="+mn-cs"/>
              </a:rPr>
              <a:t> </a:t>
            </a:r>
            <a:r>
              <a:rPr lang="en-US" sz="1200" i="0" kern="1200" baseline="0" noProof="0" dirty="0" smtClean="0">
                <a:solidFill>
                  <a:schemeClr val="tx1"/>
                </a:solidFill>
                <a:effectLst/>
                <a:latin typeface="Times New Roman" pitchFamily="18" charset="0"/>
                <a:ea typeface="+mn-ea"/>
                <a:cs typeface="+mn-cs"/>
              </a:rPr>
              <a:t>Use similar topology for all boards in the communication system. </a:t>
            </a:r>
          </a:p>
        </p:txBody>
      </p:sp>
      <p:sp>
        <p:nvSpPr>
          <p:cNvPr id="4" name="Slide Number Placeholder 3"/>
          <p:cNvSpPr>
            <a:spLocks noGrp="1"/>
          </p:cNvSpPr>
          <p:nvPr>
            <p:ph type="sldNum" sz="quarter" idx="10"/>
          </p:nvPr>
        </p:nvSpPr>
        <p:spPr/>
        <p:txBody>
          <a:bodyPr/>
          <a:lstStyle/>
          <a:p>
            <a:pPr>
              <a:defRPr/>
            </a:pPr>
            <a:fld id="{9E7475B3-CF4C-45C6-A263-E4FC32ED4810}" type="slidenum">
              <a:rPr lang="en-US" smtClean="0"/>
              <a:pPr>
                <a:defRPr/>
              </a:pPr>
              <a:t>9</a:t>
            </a:fld>
            <a:endParaRPr lang="en-US"/>
          </a:p>
        </p:txBody>
      </p:sp>
    </p:spTree>
    <p:extLst>
      <p:ext uri="{BB962C8B-B14F-4D97-AF65-F5344CB8AC3E}">
        <p14:creationId xmlns:p14="http://schemas.microsoft.com/office/powerpoint/2010/main" val="3279046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ight-title-slid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b="30007"/>
          <a:stretch/>
        </p:blipFill>
        <p:spPr>
          <a:xfrm>
            <a:off x="2934" y="0"/>
            <a:ext cx="12186131" cy="479901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1" y="2"/>
            <a:ext cx="12190474" cy="6857998"/>
          </a:xfrm>
          <a:prstGeom prst="rect">
            <a:avLst/>
          </a:prstGeom>
        </p:spPr>
      </p:pic>
      <p:sp>
        <p:nvSpPr>
          <p:cNvPr id="6" name="Rectangle 5"/>
          <p:cNvSpPr/>
          <p:nvPr userDrawn="1"/>
        </p:nvSpPr>
        <p:spPr>
          <a:xfrm>
            <a:off x="-529" y="4800600"/>
            <a:ext cx="12192529" cy="205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02" name="Rectangle 2"/>
          <p:cNvSpPr>
            <a:spLocks noGrp="1" noChangeArrowheads="1"/>
          </p:cNvSpPr>
          <p:nvPr userDrawn="1">
            <p:ph type="ctrTitle"/>
          </p:nvPr>
        </p:nvSpPr>
        <p:spPr>
          <a:xfrm>
            <a:off x="304800" y="5029200"/>
            <a:ext cx="11582400" cy="685800"/>
          </a:xfrm>
        </p:spPr>
        <p:txBody>
          <a:bodyPr anchor="t" anchorCtr="0"/>
          <a:lstStyle>
            <a:lvl1pPr algn="l">
              <a:defRPr sz="4000">
                <a:solidFill>
                  <a:schemeClr val="tx2"/>
                </a:solidFill>
              </a:defRPr>
            </a:lvl1pPr>
          </a:lstStyle>
          <a:p>
            <a:r>
              <a:rPr lang="en-US" dirty="0" smtClean="0"/>
              <a:t>Click to edit Master title style</a:t>
            </a:r>
            <a:endParaRPr lang="en-US" dirty="0"/>
          </a:p>
        </p:txBody>
      </p:sp>
      <p:sp>
        <p:nvSpPr>
          <p:cNvPr id="307203" name="Rectangle 3"/>
          <p:cNvSpPr>
            <a:spLocks noGrp="1" noChangeArrowheads="1"/>
          </p:cNvSpPr>
          <p:nvPr userDrawn="1">
            <p:ph type="subTitle" idx="1" hasCustomPrompt="1"/>
          </p:nvPr>
        </p:nvSpPr>
        <p:spPr>
          <a:xfrm>
            <a:off x="304800" y="5943600"/>
            <a:ext cx="9601200" cy="457200"/>
          </a:xfrm>
        </p:spPr>
        <p:txBody>
          <a:bodyPr anchor="b" anchorCtr="0"/>
          <a:lstStyle>
            <a:lvl1pPr marL="0" indent="0" algn="l">
              <a:buFont typeface="Symbol" pitchFamily="18" charset="2"/>
              <a:buNone/>
              <a:tabLst>
                <a:tab pos="11085236" algn="r"/>
              </a:tabLst>
              <a:defRPr>
                <a:solidFill>
                  <a:schemeClr val="tx1"/>
                </a:solidFill>
                <a:latin typeface="Trebuchet MS" panose="020B0603020202020204" pitchFamily="34" charset="0"/>
              </a:defRPr>
            </a:lvl1pPr>
          </a:lstStyle>
          <a:p>
            <a:r>
              <a:rPr lang="en-US" dirty="0" smtClean="0"/>
              <a:t>Click to enter Presenter | </a:t>
            </a:r>
            <a:r>
              <a:rPr lang="en-US" dirty="0" err="1" smtClean="0"/>
              <a:t>dd</a:t>
            </a:r>
            <a:r>
              <a:rPr lang="en-US" dirty="0" smtClean="0"/>
              <a:t> Month 2015</a:t>
            </a:r>
            <a:endParaRPr lang="en-US" dirty="0"/>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87681" y="5836921"/>
            <a:ext cx="1737360" cy="868681"/>
          </a:xfrm>
          <a:prstGeom prst="rect">
            <a:avLst/>
          </a:prstGeom>
        </p:spPr>
      </p:pic>
    </p:spTree>
    <p:extLst>
      <p:ext uri="{BB962C8B-B14F-4D97-AF65-F5344CB8AC3E}">
        <p14:creationId xmlns:p14="http://schemas.microsoft.com/office/powerpoint/2010/main" val="2817550890"/>
      </p:ext>
    </p:extLst>
  </p:cSld>
  <p:clrMapOvr>
    <a:masterClrMapping/>
  </p:clrMapOvr>
  <p:transition spd="slow">
    <p:wipe dir="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divider">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29" y="-297"/>
            <a:ext cx="12193057" cy="6858594"/>
          </a:xfrm>
          <a:prstGeom prst="rect">
            <a:avLst/>
          </a:prstGeom>
        </p:spPr>
      </p:pic>
      <p:sp>
        <p:nvSpPr>
          <p:cNvPr id="4" name="Text Placeholder 3"/>
          <p:cNvSpPr>
            <a:spLocks noGrp="1"/>
          </p:cNvSpPr>
          <p:nvPr>
            <p:ph type="body" sz="quarter" idx="10" hasCustomPrompt="1"/>
          </p:nvPr>
        </p:nvSpPr>
        <p:spPr>
          <a:xfrm>
            <a:off x="304800" y="2600325"/>
            <a:ext cx="11582400" cy="685800"/>
          </a:xfrm>
        </p:spPr>
        <p:txBody>
          <a:bodyPr/>
          <a:lstStyle>
            <a:lvl1pPr marL="0" indent="0">
              <a:buFontTx/>
              <a:buNone/>
              <a:defRPr lang="en-US" sz="4000" kern="1200" baseline="0" dirty="0">
                <a:solidFill>
                  <a:schemeClr val="tx2"/>
                </a:solidFill>
                <a:latin typeface="Trebuchet MS" panose="020B0603020202020204" pitchFamily="34" charset="0"/>
                <a:ea typeface="+mj-ea"/>
                <a:cs typeface="+mj-cs"/>
              </a:defRPr>
            </a:lvl1pPr>
          </a:lstStyle>
          <a:p>
            <a:r>
              <a:rPr lang="en-US" dirty="0" smtClean="0"/>
              <a:t>Click to add text to divider slide</a:t>
            </a:r>
            <a:endParaRPr lang="en-US" dirty="0"/>
          </a:p>
        </p:txBody>
      </p:sp>
      <p:sp>
        <p:nvSpPr>
          <p:cNvPr id="307203" name="Rectangle 3"/>
          <p:cNvSpPr>
            <a:spLocks noGrp="1" noChangeArrowheads="1"/>
          </p:cNvSpPr>
          <p:nvPr>
            <p:ph type="subTitle" idx="1" hasCustomPrompt="1"/>
          </p:nvPr>
        </p:nvSpPr>
        <p:spPr>
          <a:xfrm>
            <a:off x="304800" y="3581400"/>
            <a:ext cx="9601200" cy="457200"/>
          </a:xfrm>
        </p:spPr>
        <p:txBody>
          <a:bodyPr anchor="b" anchorCtr="0"/>
          <a:lstStyle>
            <a:lvl1pPr marL="0" indent="0" algn="l">
              <a:buFont typeface="Symbol" pitchFamily="18" charset="2"/>
              <a:buNone/>
              <a:tabLst>
                <a:tab pos="11085236" algn="r"/>
              </a:tabLst>
              <a:defRPr>
                <a:solidFill>
                  <a:schemeClr val="tx1"/>
                </a:solidFill>
                <a:latin typeface="Trebuchet MS" panose="020B0603020202020204" pitchFamily="34" charset="0"/>
              </a:defRPr>
            </a:lvl1pPr>
          </a:lstStyle>
          <a:p>
            <a:r>
              <a:rPr lang="en-US" dirty="0" smtClean="0"/>
              <a:t>Click to enter Presenter | </a:t>
            </a:r>
            <a:r>
              <a:rPr lang="en-US" dirty="0" err="1" smtClean="0"/>
              <a:t>dd</a:t>
            </a:r>
            <a:r>
              <a:rPr lang="en-US" dirty="0" smtClean="0"/>
              <a:t> Month 2015</a:t>
            </a:r>
            <a:endParaRPr lang="en-US" dirty="0"/>
          </a:p>
        </p:txBody>
      </p:sp>
    </p:spTree>
    <p:extLst>
      <p:ext uri="{BB962C8B-B14F-4D97-AF65-F5344CB8AC3E}">
        <p14:creationId xmlns:p14="http://schemas.microsoft.com/office/powerpoint/2010/main" val="641114675"/>
      </p:ext>
    </p:extLst>
  </p:cSld>
  <p:clrMapOvr>
    <a:masterClrMapping/>
  </p:clrMapOvr>
  <p:transition spd="slow">
    <p:wipe dir="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099" y="914400"/>
            <a:ext cx="11572103"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045356010"/>
      </p:ext>
    </p:extLst>
  </p:cSld>
  <p:clrMapOvr>
    <a:masterClrMapping/>
  </p:clrMapOvr>
  <p:transition spd="slow">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5099" y="914400"/>
            <a:ext cx="5780903"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096000" y="914400"/>
            <a:ext cx="5791200"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2789708"/>
      </p:ext>
    </p:extLst>
  </p:cSld>
  <p:clrMapOvr>
    <a:masterClrMapping/>
  </p:clrMapOvr>
  <p:transition spd="slow">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381000" y="2362200"/>
            <a:ext cx="11430000" cy="1828800"/>
          </a:xfrm>
        </p:spPr>
        <p:txBody>
          <a:bodyPr/>
          <a:lstStyle/>
          <a:p>
            <a:pPr lvl="0"/>
            <a:r>
              <a:rPr lang="en-US" dirty="0" smtClean="0"/>
              <a:t>Click to edit Master text styles</a:t>
            </a:r>
          </a:p>
        </p:txBody>
      </p:sp>
    </p:spTree>
    <p:extLst>
      <p:ext uri="{BB962C8B-B14F-4D97-AF65-F5344CB8AC3E}">
        <p14:creationId xmlns:p14="http://schemas.microsoft.com/office/powerpoint/2010/main" val="2890078542"/>
      </p:ext>
    </p:extLst>
  </p:cSld>
  <p:clrMapOvr>
    <a:masterClrMapping/>
  </p:clrMapOvr>
  <p:transition spd="slow">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898866"/>
      </p:ext>
    </p:extLst>
  </p:cSld>
  <p:clrMapOvr>
    <a:masterClrMapping/>
  </p:clrMapOvr>
  <p:transition spd="slow">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689" y="838200"/>
            <a:ext cx="11578167" cy="5715000"/>
          </a:xfrm>
        </p:spPr>
        <p:txBody>
          <a:bodyPr/>
          <a:lstStyle>
            <a:lvl1pPr marL="285750" indent="-285750">
              <a:spcBef>
                <a:spcPts val="1200"/>
              </a:spcBef>
              <a:buFont typeface="Wingdings" pitchFamily="2" charset="2"/>
              <a:buChar char="Ø"/>
              <a:defRPr sz="2000"/>
            </a:lvl1pPr>
            <a:lvl2pPr marL="511175" indent="-225425">
              <a:spcBef>
                <a:spcPts val="400"/>
              </a:spcBef>
              <a:buFont typeface="Wingdings" pitchFamily="2" charset="2"/>
              <a:buChar char="§"/>
              <a:defRPr sz="1800"/>
            </a:lvl2pPr>
            <a:lvl3pPr marL="688975" indent="-177800">
              <a:spcBef>
                <a:spcPts val="300"/>
              </a:spcBef>
              <a:defRPr sz="1600"/>
            </a:lvl3pPr>
            <a:lvl4pPr marL="855663" indent="-166688">
              <a:spcBef>
                <a:spcPts val="200"/>
              </a:spcBef>
              <a:defRPr sz="1400"/>
            </a:lvl4pPr>
            <a:lvl5pPr marL="1033463" indent="-177800">
              <a:spcBef>
                <a:spcPts val="200"/>
              </a:spcBef>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181881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5099" y="4"/>
            <a:ext cx="11572103" cy="914396"/>
          </a:xfrm>
          <a:prstGeom prst="rect">
            <a:avLst/>
          </a:prstGeom>
        </p:spPr>
        <p:txBody>
          <a:bodyPr vert="horz" lIns="91440" tIns="45720" rIns="91440" bIns="45720" rtlCol="0" anchor="ctr">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315099" y="914400"/>
            <a:ext cx="11572103" cy="54864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6"/>
          <p:cNvSpPr txBox="1">
            <a:spLocks noChangeArrowheads="1"/>
          </p:cNvSpPr>
          <p:nvPr userDrawn="1"/>
        </p:nvSpPr>
        <p:spPr bwMode="auto">
          <a:xfrm>
            <a:off x="304800" y="6400800"/>
            <a:ext cx="685800" cy="457200"/>
          </a:xfrm>
          <a:prstGeom prst="rect">
            <a:avLst/>
          </a:prstGeom>
          <a:noFill/>
          <a:ln w="9525">
            <a:noFill/>
            <a:miter lim="800000"/>
            <a:headEnd/>
            <a:tailEnd/>
          </a:ln>
          <a:effectLst/>
        </p:spPr>
        <p:txBody>
          <a:bodyPr lIns="49540" tIns="49540" rIns="49540" bIns="49540" anchor="ctr" anchorCtr="0">
            <a:noAutofit/>
          </a:bodyPr>
          <a:lstStyle/>
          <a:p>
            <a:pPr algn="l" eaLnBrk="0" fontAlgn="base" hangingPunct="0">
              <a:spcBef>
                <a:spcPct val="50000"/>
              </a:spcBef>
              <a:spcAft>
                <a:spcPct val="0"/>
              </a:spcAft>
              <a:buFont typeface="MSDW" pitchFamily="34" charset="2"/>
              <a:buNone/>
              <a:defRPr/>
            </a:pPr>
            <a:fld id="{C62FD5DD-9D3D-4C50-AD4A-18FA3C20E8EF}" type="slidenum">
              <a:rPr lang="en-US" sz="1200">
                <a:solidFill>
                  <a:schemeClr val="tx1"/>
                </a:solidFill>
                <a:latin typeface="Trebuchet MS" panose="020B0603020202020204" pitchFamily="34" charset="0"/>
                <a:ea typeface="Segoe UI" panose="020B0502040204020203" pitchFamily="34" charset="0"/>
                <a:cs typeface="Segoe UI" panose="020B0502040204020203" pitchFamily="34" charset="0"/>
              </a:rPr>
              <a:pPr algn="l" eaLnBrk="0" fontAlgn="base" hangingPunct="0">
                <a:spcBef>
                  <a:spcPct val="50000"/>
                </a:spcBef>
                <a:spcAft>
                  <a:spcPct val="0"/>
                </a:spcAft>
                <a:buFont typeface="MSDW" pitchFamily="34" charset="2"/>
                <a:buNone/>
                <a:defRPr/>
              </a:pPr>
              <a:t>‹#›</a:t>
            </a:fld>
            <a:endParaRPr lang="en-US" sz="1200" dirty="0">
              <a:solidFill>
                <a:schemeClr val="tx1"/>
              </a:solidFill>
              <a:latin typeface="Trebuchet MS" panose="020B0603020202020204" pitchFamily="34" charset="0"/>
              <a:ea typeface="Segoe UI" panose="020B0502040204020203" pitchFamily="34" charset="0"/>
              <a:cs typeface="Segoe UI" panose="020B0502040204020203" pitchFamily="34" charset="0"/>
            </a:endParaRPr>
          </a:p>
        </p:txBody>
      </p:sp>
      <p:sp>
        <p:nvSpPr>
          <p:cNvPr id="5" name="Text Box 8"/>
          <p:cNvSpPr txBox="1">
            <a:spLocks noChangeArrowheads="1"/>
          </p:cNvSpPr>
          <p:nvPr userDrawn="1"/>
        </p:nvSpPr>
        <p:spPr bwMode="auto">
          <a:xfrm>
            <a:off x="8229601" y="6400800"/>
            <a:ext cx="3657599" cy="457200"/>
          </a:xfrm>
          <a:prstGeom prst="rect">
            <a:avLst/>
          </a:prstGeom>
          <a:noFill/>
          <a:ln w="9525">
            <a:noFill/>
            <a:miter lim="800000"/>
            <a:headEnd/>
            <a:tailEnd/>
          </a:ln>
          <a:effectLst/>
        </p:spPr>
        <p:txBody>
          <a:bodyPr wrap="square" lIns="49540" tIns="49540" rIns="49540" bIns="49540" anchor="ctr" anchorCtr="0">
            <a:noAutofit/>
          </a:bodyPr>
          <a:lstStyle/>
          <a:p>
            <a:pPr algn="r" fontAlgn="base">
              <a:spcBef>
                <a:spcPct val="0"/>
              </a:spcBef>
              <a:spcAft>
                <a:spcPct val="0"/>
              </a:spcAft>
              <a:defRPr/>
            </a:pPr>
            <a:r>
              <a:rPr lang="en-US" sz="1200" b="0" i="1" dirty="0">
                <a:solidFill>
                  <a:schemeClr val="tx1"/>
                </a:solidFill>
                <a:latin typeface="Trebuchet MS" panose="020B0603020202020204" pitchFamily="34" charset="0"/>
                <a:ea typeface="Segoe UI" panose="020B0502040204020203" pitchFamily="34" charset="0"/>
                <a:cs typeface="Segoe UI" panose="020B0502040204020203" pitchFamily="34" charset="0"/>
              </a:rPr>
              <a:t>Silicon Labs Confidential</a:t>
            </a:r>
            <a:endParaRPr lang="en-US" sz="4000" b="0" dirty="0">
              <a:solidFill>
                <a:schemeClr val="tx1"/>
              </a:solidFill>
              <a:latin typeface="Trebuchet MS" panose="020B0603020202020204"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09670"/>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50" r:id="rId3"/>
    <p:sldLayoutId id="2147483652" r:id="rId4"/>
    <p:sldLayoutId id="2147483684" r:id="rId5"/>
    <p:sldLayoutId id="2147483668" r:id="rId6"/>
    <p:sldLayoutId id="2147483685" r:id="rId7"/>
  </p:sldLayoutIdLst>
  <p:transition spd="slow">
    <p:wipe dir="r"/>
  </p:transition>
  <p:timing>
    <p:tnLst>
      <p:par>
        <p:cTn id="1" dur="indefinite" restart="never" nodeType="tmRoot"/>
      </p:par>
    </p:tnLst>
  </p:timing>
  <p:hf hdr="0" dt="0"/>
  <p:txStyles>
    <p:titleStyle>
      <a:lvl1pPr algn="l" defTabSz="914377" rtl="0" eaLnBrk="1" latinLnBrk="0" hangingPunct="1">
        <a:lnSpc>
          <a:spcPct val="90000"/>
        </a:lnSpc>
        <a:spcBef>
          <a:spcPct val="0"/>
        </a:spcBef>
        <a:buNone/>
        <a:defRPr sz="3600" kern="1200">
          <a:solidFill>
            <a:schemeClr val="tx2"/>
          </a:solidFill>
          <a:latin typeface="Trebuchet MS" panose="020B0603020202020204" pitchFamily="34" charset="0"/>
          <a:ea typeface="+mj-ea"/>
          <a:cs typeface="+mj-cs"/>
        </a:defRPr>
      </a:lvl1pPr>
    </p:titleStyle>
    <p:bodyStyle>
      <a:lvl1pPr marL="283457" indent="-283457" algn="l" defTabSz="914377" rtl="0" eaLnBrk="1" fontAlgn="base" latinLnBrk="0" hangingPunct="1">
        <a:lnSpc>
          <a:spcPct val="100000"/>
        </a:lnSpc>
        <a:spcBef>
          <a:spcPts val="1200"/>
        </a:spcBef>
        <a:spcAft>
          <a:spcPct val="0"/>
        </a:spcAft>
        <a:buClr>
          <a:schemeClr val="tx2"/>
        </a:buClr>
        <a:buFont typeface="Wingdings" panose="05000000000000000000" pitchFamily="2" charset="2"/>
        <a:buChar char="§"/>
        <a:defRPr lang="en-US" sz="2400" b="0" kern="1200" dirty="0" smtClean="0">
          <a:solidFill>
            <a:schemeClr val="tx1"/>
          </a:solidFill>
          <a:latin typeface="Trebuchet MS" panose="020B0603020202020204" pitchFamily="34" charset="0"/>
          <a:ea typeface="Segoe UI" panose="020B0502040204020203" pitchFamily="34" charset="0"/>
          <a:cs typeface="Segoe UI" panose="020B0502040204020203" pitchFamily="34" charset="0"/>
        </a:defRPr>
      </a:lvl1pPr>
      <a:lvl2pPr marL="512051" indent="-228594" algn="l" defTabSz="914377" rtl="0" eaLnBrk="1" fontAlgn="base" latinLnBrk="0" hangingPunct="1">
        <a:lnSpc>
          <a:spcPct val="100000"/>
        </a:lnSpc>
        <a:spcBef>
          <a:spcPts val="400"/>
        </a:spcBef>
        <a:spcAft>
          <a:spcPct val="0"/>
        </a:spcAft>
        <a:buClr>
          <a:schemeClr val="tx2"/>
        </a:buClr>
        <a:buFont typeface="Wingdings" panose="05000000000000000000" pitchFamily="2" charset="2"/>
        <a:buChar char="§"/>
        <a:defRPr lang="en-US" sz="2000" b="0" kern="1200" dirty="0" smtClean="0">
          <a:solidFill>
            <a:schemeClr val="tx1"/>
          </a:solidFill>
          <a:latin typeface="Trebuchet MS" panose="020B0603020202020204" pitchFamily="34" charset="0"/>
          <a:ea typeface="Segoe UI" panose="020B0502040204020203" pitchFamily="34" charset="0"/>
          <a:cs typeface="Segoe UI" panose="020B0502040204020203" pitchFamily="34" charset="0"/>
        </a:defRPr>
      </a:lvl2pPr>
      <a:lvl3pPr marL="685783" indent="-173732" algn="l" defTabSz="914377" rtl="0" eaLnBrk="1" fontAlgn="base" latinLnBrk="0" hangingPunct="1">
        <a:lnSpc>
          <a:spcPct val="100000"/>
        </a:lnSpc>
        <a:spcBef>
          <a:spcPts val="400"/>
        </a:spcBef>
        <a:spcAft>
          <a:spcPct val="0"/>
        </a:spcAft>
        <a:buClr>
          <a:schemeClr val="tx2"/>
        </a:buClr>
        <a:buFont typeface="Wingdings" panose="05000000000000000000" pitchFamily="2" charset="2"/>
        <a:buChar char="§"/>
        <a:defRPr lang="en-US" sz="1800" b="0" kern="1200" dirty="0" smtClean="0">
          <a:solidFill>
            <a:schemeClr val="tx1"/>
          </a:solidFill>
          <a:latin typeface="Trebuchet MS" panose="020B0603020202020204" pitchFamily="34" charset="0"/>
          <a:ea typeface="Segoe UI" panose="020B0502040204020203" pitchFamily="34" charset="0"/>
          <a:cs typeface="Segoe UI" panose="020B0502040204020203" pitchFamily="34" charset="0"/>
        </a:defRPr>
      </a:lvl3pPr>
      <a:lvl4pPr marL="859515" indent="-173732" algn="l" defTabSz="914377" rtl="0" eaLnBrk="1" fontAlgn="base" latinLnBrk="0" hangingPunct="1">
        <a:lnSpc>
          <a:spcPct val="100000"/>
        </a:lnSpc>
        <a:spcBef>
          <a:spcPts val="400"/>
        </a:spcBef>
        <a:spcAft>
          <a:spcPct val="0"/>
        </a:spcAft>
        <a:buClr>
          <a:schemeClr val="tx2"/>
        </a:buClr>
        <a:buFont typeface="Wingdings" panose="05000000000000000000" pitchFamily="2" charset="2"/>
        <a:buChar char="§"/>
        <a:defRPr lang="en-US" sz="1800" b="0" kern="1200" dirty="0" smtClean="0">
          <a:solidFill>
            <a:schemeClr val="tx1"/>
          </a:solidFill>
          <a:latin typeface="Trebuchet MS" panose="020B0603020202020204" pitchFamily="34" charset="0"/>
          <a:ea typeface="Segoe UI" panose="020B0502040204020203" pitchFamily="34" charset="0"/>
          <a:cs typeface="Segoe UI" panose="020B0502040204020203" pitchFamily="34" charset="0"/>
        </a:defRPr>
      </a:lvl4pPr>
      <a:lvl5pPr marL="1033246" indent="-173732" algn="l" defTabSz="914377" rtl="0" eaLnBrk="1" fontAlgn="base" latinLnBrk="0" hangingPunct="1">
        <a:lnSpc>
          <a:spcPct val="100000"/>
        </a:lnSpc>
        <a:spcBef>
          <a:spcPts val="400"/>
        </a:spcBef>
        <a:spcAft>
          <a:spcPct val="0"/>
        </a:spcAft>
        <a:buClr>
          <a:schemeClr val="tx2"/>
        </a:buClr>
        <a:buFont typeface="Wingdings" panose="05000000000000000000" pitchFamily="2" charset="2"/>
        <a:buChar char="§"/>
        <a:defRPr lang="en-US" sz="1600" b="0" kern="1200" dirty="0">
          <a:solidFill>
            <a:schemeClr val="tx1"/>
          </a:solidFill>
          <a:latin typeface="Trebuchet MS" panose="020B0603020202020204"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pos="7488" userDrawn="1">
          <p15:clr>
            <a:srgbClr val="F26B43"/>
          </p15:clr>
        </p15:guide>
        <p15:guide id="3" pos="192" userDrawn="1">
          <p15:clr>
            <a:srgbClr val="F26B43"/>
          </p15:clr>
        </p15:guide>
        <p15:guide id="4" orient="horz" pos="2304" userDrawn="1">
          <p15:clr>
            <a:srgbClr val="F26B43"/>
          </p15:clr>
        </p15:guide>
        <p15:guide id="5" orient="horz" pos="576"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hu-HU" dirty="0" smtClean="0"/>
              <a:t>EFR32 Layout Design Practices</a:t>
            </a:r>
            <a:endParaRPr lang="en-US" dirty="0"/>
          </a:p>
        </p:txBody>
      </p:sp>
      <p:sp>
        <p:nvSpPr>
          <p:cNvPr id="14" name="Subtitle 13"/>
          <p:cNvSpPr>
            <a:spLocks noGrp="1"/>
          </p:cNvSpPr>
          <p:nvPr>
            <p:ph type="subTitle" idx="1"/>
          </p:nvPr>
        </p:nvSpPr>
        <p:spPr/>
        <p:txBody>
          <a:bodyPr/>
          <a:lstStyle/>
          <a:p>
            <a:r>
              <a:rPr lang="hu-HU" dirty="0" smtClean="0"/>
              <a:t>2.4 GHz specific part</a:t>
            </a:r>
            <a:endParaRPr lang="en-US" dirty="0"/>
          </a:p>
        </p:txBody>
      </p:sp>
    </p:spTree>
    <p:extLst>
      <p:ext uri="{BB962C8B-B14F-4D97-AF65-F5344CB8AC3E}">
        <p14:creationId xmlns:p14="http://schemas.microsoft.com/office/powerpoint/2010/main" val="108578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37230" y="1462888"/>
            <a:ext cx="4921518" cy="4564023"/>
          </a:xfrm>
          <a:prstGeom prst="rect">
            <a:avLst/>
          </a:prstGeom>
        </p:spPr>
      </p:pic>
      <p:sp>
        <p:nvSpPr>
          <p:cNvPr id="15" name="Content Placeholder 2"/>
          <p:cNvSpPr>
            <a:spLocks noGrp="1"/>
          </p:cNvSpPr>
          <p:nvPr>
            <p:ph idx="1"/>
          </p:nvPr>
        </p:nvSpPr>
        <p:spPr>
          <a:xfrm>
            <a:off x="227013" y="838200"/>
            <a:ext cx="10333483" cy="533400"/>
          </a:xfrm>
        </p:spPr>
        <p:txBody>
          <a:bodyPr/>
          <a:lstStyle/>
          <a:p>
            <a:r>
              <a:rPr lang="en-US" dirty="0"/>
              <a:t>Connect the crystal case to the </a:t>
            </a:r>
            <a:r>
              <a:rPr lang="en-US" dirty="0" smtClean="0"/>
              <a:t>ground</a:t>
            </a:r>
            <a:r>
              <a:rPr lang="en-US" dirty="0">
                <a:solidFill>
                  <a:srgbClr val="FFFF00"/>
                </a:solidFill>
              </a:rPr>
              <a:t/>
            </a:r>
            <a:br>
              <a:rPr lang="en-US" dirty="0">
                <a:solidFill>
                  <a:srgbClr val="FFFF00"/>
                </a:solidFill>
              </a:rPr>
            </a:br>
            <a:endParaRPr lang="hu-HU" dirty="0" smtClean="0">
              <a:solidFill>
                <a:srgbClr val="FFFF00"/>
              </a:solidFill>
            </a:endParaRPr>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pPr marL="0" indent="0">
              <a:buNone/>
            </a:pPr>
            <a:r>
              <a:rPr lang="en-US" sz="1800" b="0" dirty="0" smtClean="0"/>
              <a:t>	</a:t>
            </a:r>
            <a:r>
              <a:rPr lang="en-US" sz="2400" dirty="0" smtClean="0"/>
              <a:t>	</a:t>
            </a:r>
            <a:endParaRPr lang="en-US" sz="2400" b="1" dirty="0" smtClean="0">
              <a:solidFill>
                <a:srgbClr val="00B05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5" name="Oval 4"/>
          <p:cNvSpPr/>
          <p:nvPr/>
        </p:nvSpPr>
        <p:spPr>
          <a:xfrm>
            <a:off x="9779792" y="3744899"/>
            <a:ext cx="1704802" cy="118110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pic>
        <p:nvPicPr>
          <p:cNvPr id="3" name="Picture 2"/>
          <p:cNvPicPr>
            <a:picLocks noChangeAspect="1"/>
          </p:cNvPicPr>
          <p:nvPr/>
        </p:nvPicPr>
        <p:blipFill>
          <a:blip r:embed="rId4"/>
          <a:stretch>
            <a:fillRect/>
          </a:stretch>
        </p:blipFill>
        <p:spPr>
          <a:xfrm>
            <a:off x="762000" y="1462888"/>
            <a:ext cx="4940869" cy="4564023"/>
          </a:xfrm>
          <a:prstGeom prst="rect">
            <a:avLst/>
          </a:prstGeom>
        </p:spPr>
      </p:pic>
      <p:sp>
        <p:nvSpPr>
          <p:cNvPr id="12" name="Oval 11"/>
          <p:cNvSpPr/>
          <p:nvPr/>
        </p:nvSpPr>
        <p:spPr>
          <a:xfrm>
            <a:off x="4051467" y="3725849"/>
            <a:ext cx="1704802" cy="118110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534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5"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01266" y="1409785"/>
            <a:ext cx="4991622" cy="4629034"/>
          </a:xfrm>
          <a:prstGeom prst="rect">
            <a:avLst/>
          </a:prstGeom>
        </p:spPr>
      </p:pic>
      <p:sp>
        <p:nvSpPr>
          <p:cNvPr id="15" name="Content Placeholder 2"/>
          <p:cNvSpPr>
            <a:spLocks noGrp="1"/>
          </p:cNvSpPr>
          <p:nvPr>
            <p:ph idx="1"/>
          </p:nvPr>
        </p:nvSpPr>
        <p:spPr>
          <a:xfrm>
            <a:off x="227013" y="838200"/>
            <a:ext cx="10333483" cy="533400"/>
          </a:xfrm>
        </p:spPr>
        <p:txBody>
          <a:bodyPr/>
          <a:lstStyle/>
          <a:p>
            <a:r>
              <a:rPr lang="en-US" dirty="0"/>
              <a:t>Use an isolating ground metal between the crystal and VDD traces</a:t>
            </a:r>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pPr marL="0" indent="0">
              <a:buNone/>
            </a:pPr>
            <a:r>
              <a:rPr lang="en-US" sz="1800" b="0" dirty="0" smtClean="0"/>
              <a:t>	</a:t>
            </a:r>
            <a:r>
              <a:rPr lang="en-US" sz="2400" dirty="0" smtClean="0"/>
              <a:t>	</a:t>
            </a:r>
            <a:endParaRPr lang="en-US" sz="2400" b="1" dirty="0" smtClean="0">
              <a:solidFill>
                <a:srgbClr val="00B05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5" name="Oval 4"/>
          <p:cNvSpPr/>
          <p:nvPr/>
        </p:nvSpPr>
        <p:spPr>
          <a:xfrm>
            <a:off x="9925050" y="4572000"/>
            <a:ext cx="1638300" cy="38501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pic>
        <p:nvPicPr>
          <p:cNvPr id="3" name="Picture 2"/>
          <p:cNvPicPr>
            <a:picLocks noChangeAspect="1"/>
          </p:cNvPicPr>
          <p:nvPr/>
        </p:nvPicPr>
        <p:blipFill>
          <a:blip r:embed="rId4"/>
          <a:stretch>
            <a:fillRect/>
          </a:stretch>
        </p:blipFill>
        <p:spPr>
          <a:xfrm>
            <a:off x="609600" y="1409785"/>
            <a:ext cx="5121866" cy="4625801"/>
          </a:xfrm>
          <a:prstGeom prst="rect">
            <a:avLst/>
          </a:prstGeom>
        </p:spPr>
      </p:pic>
      <p:sp>
        <p:nvSpPr>
          <p:cNvPr id="12" name="Oval 11"/>
          <p:cNvSpPr/>
          <p:nvPr/>
        </p:nvSpPr>
        <p:spPr>
          <a:xfrm>
            <a:off x="4093166" y="4572000"/>
            <a:ext cx="1638300" cy="38501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90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5"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6647668" y="2077990"/>
            <a:ext cx="4374238" cy="3934696"/>
          </a:xfrm>
          <a:prstGeom prst="rect">
            <a:avLst/>
          </a:prstGeom>
        </p:spPr>
      </p:pic>
      <p:pic>
        <p:nvPicPr>
          <p:cNvPr id="24" name="Picture 23"/>
          <p:cNvPicPr>
            <a:picLocks noChangeAspect="1"/>
          </p:cNvPicPr>
          <p:nvPr/>
        </p:nvPicPr>
        <p:blipFill>
          <a:blip r:embed="rId4"/>
          <a:stretch>
            <a:fillRect/>
          </a:stretch>
        </p:blipFill>
        <p:spPr>
          <a:xfrm>
            <a:off x="1219200" y="2077990"/>
            <a:ext cx="4353056" cy="3934696"/>
          </a:xfrm>
          <a:prstGeom prst="rect">
            <a:avLst/>
          </a:prstGeom>
        </p:spPr>
      </p:pic>
      <p:sp>
        <p:nvSpPr>
          <p:cNvPr id="15" name="Content Placeholder 2"/>
          <p:cNvSpPr>
            <a:spLocks noGrp="1"/>
          </p:cNvSpPr>
          <p:nvPr>
            <p:ph idx="1"/>
          </p:nvPr>
        </p:nvSpPr>
        <p:spPr>
          <a:xfrm>
            <a:off x="227013" y="838200"/>
            <a:ext cx="9901435" cy="1064276"/>
          </a:xfrm>
        </p:spPr>
        <p:txBody>
          <a:bodyPr/>
          <a:lstStyle/>
          <a:p>
            <a:r>
              <a:rPr lang="en-US" dirty="0" smtClean="0"/>
              <a:t>Provide good RF grounding for GND pads</a:t>
            </a:r>
          </a:p>
          <a:p>
            <a:pPr lvl="1"/>
            <a:r>
              <a:rPr lang="en-US" dirty="0" smtClean="0"/>
              <a:t>Parallel capacitors</a:t>
            </a:r>
          </a:p>
          <a:p>
            <a:pPr lvl="1"/>
            <a:r>
              <a:rPr lang="en-US" dirty="0" smtClean="0"/>
              <a:t>RF IC exposed pad</a:t>
            </a:r>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marL="285750" lvl="1" indent="0">
              <a:buNone/>
            </a:pPr>
            <a:r>
              <a:rPr lang="hu-HU" dirty="0" smtClean="0"/>
              <a:t>	</a:t>
            </a:r>
            <a:r>
              <a:rPr lang="hu-HU" sz="2400" b="1" dirty="0" smtClean="0"/>
              <a:t>	</a:t>
            </a:r>
            <a:r>
              <a:rPr lang="hu-HU" sz="2400" b="1" dirty="0" smtClean="0">
                <a:solidFill>
                  <a:srgbClr val="FF0000"/>
                </a:solidFill>
              </a:rPr>
              <a:t>     </a:t>
            </a:r>
          </a:p>
          <a:p>
            <a:pPr marL="285750" lvl="1" indent="0">
              <a:buNone/>
            </a:pPr>
            <a:r>
              <a:rPr lang="hu-HU" sz="2400" b="1" dirty="0">
                <a:solidFill>
                  <a:srgbClr val="FF0000"/>
                </a:solidFill>
              </a:rPr>
              <a:t>	</a:t>
            </a:r>
            <a:r>
              <a:rPr lang="hu-HU" sz="2400" b="1" dirty="0" smtClean="0">
                <a:solidFill>
                  <a:srgbClr val="FF0000"/>
                </a:solidFill>
              </a:rPr>
              <a:t>		</a:t>
            </a:r>
            <a:endParaRPr lang="en-US" b="1" dirty="0" smtClean="0">
              <a:solidFill>
                <a:srgbClr val="00B05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5" name="Oval 4"/>
          <p:cNvSpPr/>
          <p:nvPr/>
        </p:nvSpPr>
        <p:spPr>
          <a:xfrm>
            <a:off x="8665942" y="3101403"/>
            <a:ext cx="337690" cy="1217351"/>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055423" y="2486326"/>
            <a:ext cx="2725421" cy="468052"/>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61884" y="3456379"/>
            <a:ext cx="647535" cy="113092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543541" y="4731455"/>
            <a:ext cx="1023764" cy="58984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9" name="Oval 18"/>
          <p:cNvSpPr/>
          <p:nvPr/>
        </p:nvSpPr>
        <p:spPr>
          <a:xfrm>
            <a:off x="3690948" y="3424276"/>
            <a:ext cx="647535" cy="113092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249131" y="3101403"/>
            <a:ext cx="337690" cy="1217351"/>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524000" y="2533159"/>
            <a:ext cx="2725421" cy="468052"/>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049827" y="4802577"/>
            <a:ext cx="1569920" cy="124226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43000" y="4738510"/>
            <a:ext cx="1023764" cy="58984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9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1"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heel(1)">
                                      <p:cBhvr>
                                        <p:cTn id="24" dur="2000"/>
                                        <p:tgtEl>
                                          <p:spTgt spid="16"/>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2000"/>
                                        <p:tgtEl>
                                          <p:spTgt spid="19"/>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heel(1)">
                                      <p:cBhvr>
                                        <p:cTn id="30" dur="2000"/>
                                        <p:tgtEl>
                                          <p:spTgt spid="20"/>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heel(1)">
                                      <p:cBhvr>
                                        <p:cTn id="33" dur="2000"/>
                                        <p:tgtEl>
                                          <p:spTgt spid="21"/>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heel(1)">
                                      <p:cBhvr>
                                        <p:cTn id="36" dur="20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 calcmode="lin" valueType="num">
                                      <p:cBhvr additive="base">
                                        <p:cTn id="4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43" presetID="21" presetClass="entr" presetSubtype="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heel(1)">
                                      <p:cBhvr>
                                        <p:cTn id="4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6" grpId="0" animBg="1"/>
      <p:bldP spid="19" grpId="0" animBg="1"/>
      <p:bldP spid="20" grpId="0" animBg="1"/>
      <p:bldP spid="21" grpId="0" animBg="1"/>
      <p:bldP spid="23"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71012" y="1893135"/>
            <a:ext cx="5127550" cy="3988880"/>
          </a:xfrm>
          <a:prstGeom prst="rect">
            <a:avLst/>
          </a:prstGeom>
        </p:spPr>
      </p:pic>
      <p:pic>
        <p:nvPicPr>
          <p:cNvPr id="7" name="Picture 6"/>
          <p:cNvPicPr>
            <a:picLocks noChangeAspect="1"/>
          </p:cNvPicPr>
          <p:nvPr/>
        </p:nvPicPr>
        <p:blipFill>
          <a:blip r:embed="rId4"/>
          <a:stretch>
            <a:fillRect/>
          </a:stretch>
        </p:blipFill>
        <p:spPr>
          <a:xfrm>
            <a:off x="648971" y="1893135"/>
            <a:ext cx="5139519" cy="3988880"/>
          </a:xfrm>
          <a:prstGeom prst="rect">
            <a:avLst/>
          </a:prstGeom>
        </p:spPr>
      </p:pic>
      <p:sp>
        <p:nvSpPr>
          <p:cNvPr id="15" name="Content Placeholder 2"/>
          <p:cNvSpPr>
            <a:spLocks noGrp="1"/>
          </p:cNvSpPr>
          <p:nvPr>
            <p:ph idx="1"/>
          </p:nvPr>
        </p:nvSpPr>
        <p:spPr>
          <a:xfrm>
            <a:off x="227013" y="838200"/>
            <a:ext cx="9901435" cy="755967"/>
          </a:xfrm>
        </p:spPr>
        <p:txBody>
          <a:bodyPr/>
          <a:lstStyle/>
          <a:p>
            <a:r>
              <a:rPr lang="hu-HU" dirty="0" smtClean="0"/>
              <a:t>Connect the ground pins of the nearby filtering capacitors to ground planes on different sides of the transmission line</a:t>
            </a:r>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lvl="1"/>
            <a:endParaRPr lang="hu-HU" dirty="0" smtClean="0"/>
          </a:p>
          <a:p>
            <a:pPr marL="285750" lvl="1" indent="0">
              <a:buNone/>
            </a:pPr>
            <a:r>
              <a:rPr lang="hu-HU" dirty="0" smtClean="0"/>
              <a:t>	</a:t>
            </a:r>
            <a:r>
              <a:rPr lang="hu-HU" sz="2400" b="1" dirty="0" smtClean="0"/>
              <a:t>	</a:t>
            </a:r>
            <a:r>
              <a:rPr lang="hu-HU" sz="2400" b="1" dirty="0" smtClean="0">
                <a:solidFill>
                  <a:srgbClr val="FF0000"/>
                </a:solidFill>
              </a:rPr>
              <a:t>     </a:t>
            </a:r>
          </a:p>
          <a:p>
            <a:pPr marL="285750" lvl="1" indent="0">
              <a:buNone/>
            </a:pPr>
            <a:r>
              <a:rPr lang="hu-HU" sz="2400" b="1" dirty="0">
                <a:solidFill>
                  <a:srgbClr val="FF0000"/>
                </a:solidFill>
              </a:rPr>
              <a:t>	</a:t>
            </a:r>
            <a:r>
              <a:rPr lang="hu-HU" sz="2400" b="1" dirty="0" smtClean="0">
                <a:solidFill>
                  <a:srgbClr val="FF0000"/>
                </a:solidFill>
              </a:rPr>
              <a:t>		</a:t>
            </a:r>
            <a:endParaRPr lang="en-US" b="1" dirty="0" smtClean="0">
              <a:solidFill>
                <a:srgbClr val="00B05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17" name="Rectangle 16"/>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9" name="Oval 18"/>
          <p:cNvSpPr/>
          <p:nvPr/>
        </p:nvSpPr>
        <p:spPr>
          <a:xfrm>
            <a:off x="2839599" y="3915589"/>
            <a:ext cx="1153747" cy="62136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11024" y="3144738"/>
            <a:ext cx="1153747" cy="62136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077200" y="3110264"/>
            <a:ext cx="1153747" cy="62136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382000" y="3915588"/>
            <a:ext cx="1153747" cy="62136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407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2000"/>
                                        <p:tgtEl>
                                          <p:spTgt spid="2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heel(1)">
                                      <p:cBhvr>
                                        <p:cTn id="19" dur="2000"/>
                                        <p:tgtEl>
                                          <p:spTgt spid="2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331438" y="1696813"/>
            <a:ext cx="5379925" cy="4181906"/>
          </a:xfrm>
          <a:prstGeom prst="rect">
            <a:avLst/>
          </a:prstGeom>
        </p:spPr>
      </p:pic>
      <p:pic>
        <p:nvPicPr>
          <p:cNvPr id="7" name="Picture 6"/>
          <p:cNvPicPr>
            <a:picLocks noChangeAspect="1"/>
          </p:cNvPicPr>
          <p:nvPr/>
        </p:nvPicPr>
        <p:blipFill>
          <a:blip r:embed="rId4"/>
          <a:stretch>
            <a:fillRect/>
          </a:stretch>
        </p:blipFill>
        <p:spPr>
          <a:xfrm>
            <a:off x="418870" y="1696813"/>
            <a:ext cx="5396970" cy="4181906"/>
          </a:xfrm>
          <a:prstGeom prst="rect">
            <a:avLst/>
          </a:prstGeom>
        </p:spPr>
      </p:pic>
      <p:sp>
        <p:nvSpPr>
          <p:cNvPr id="15" name="Content Placeholder 2"/>
          <p:cNvSpPr>
            <a:spLocks noGrp="1"/>
          </p:cNvSpPr>
          <p:nvPr>
            <p:ph idx="1"/>
          </p:nvPr>
        </p:nvSpPr>
        <p:spPr>
          <a:xfrm>
            <a:off x="227013" y="838200"/>
            <a:ext cx="9757419" cy="533400"/>
          </a:xfrm>
        </p:spPr>
        <p:txBody>
          <a:bodyPr/>
          <a:lstStyle/>
          <a:p>
            <a:r>
              <a:rPr lang="en-US" dirty="0" smtClean="0"/>
              <a:t>Have &gt;=0.5mm separation between traces/pads and GND metal</a:t>
            </a:r>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pPr marL="0" indent="0">
              <a:buNone/>
            </a:pPr>
            <a:r>
              <a:rPr lang="hu-HU" dirty="0" smtClean="0">
                <a:solidFill>
                  <a:srgbClr val="FF0000"/>
                </a:solidFill>
              </a:rPr>
              <a:t>	</a:t>
            </a:r>
            <a:r>
              <a:rPr lang="hu-HU" sz="2400" dirty="0" smtClean="0">
                <a:solidFill>
                  <a:srgbClr val="FF0000"/>
                </a:solidFill>
              </a:rPr>
              <a:t>	</a:t>
            </a:r>
            <a:endParaRPr lang="en-US" b="1" dirty="0" smtClean="0"/>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8" name="Oval 7"/>
          <p:cNvSpPr/>
          <p:nvPr/>
        </p:nvSpPr>
        <p:spPr>
          <a:xfrm>
            <a:off x="2895600" y="3200401"/>
            <a:ext cx="202142" cy="195063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4" name="Oval 13"/>
          <p:cNvSpPr/>
          <p:nvPr/>
        </p:nvSpPr>
        <p:spPr>
          <a:xfrm>
            <a:off x="8610600" y="2895600"/>
            <a:ext cx="457200" cy="225224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941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227013" y="838200"/>
            <a:ext cx="10477499" cy="496672"/>
          </a:xfrm>
        </p:spPr>
        <p:txBody>
          <a:bodyPr/>
          <a:lstStyle/>
          <a:p>
            <a:r>
              <a:rPr lang="en-US" dirty="0" smtClean="0"/>
              <a:t>Fill the area </a:t>
            </a:r>
            <a:r>
              <a:rPr lang="hu-HU" dirty="0" smtClean="0"/>
              <a:t>beneath</a:t>
            </a:r>
            <a:r>
              <a:rPr lang="en-US" dirty="0" smtClean="0"/>
              <a:t> the matching network with continuous GND</a:t>
            </a:r>
            <a:endParaRPr lang="hu-HU" dirty="0" smtClean="0"/>
          </a:p>
          <a:p>
            <a:pPr marL="0" indent="0">
              <a:buNone/>
            </a:pPr>
            <a:endParaRPr lang="hu-HU" dirty="0" smtClean="0"/>
          </a:p>
          <a:p>
            <a:endParaRPr lang="hu-HU" dirty="0" smtClean="0"/>
          </a:p>
          <a:p>
            <a:endParaRPr lang="hu-HU" dirty="0" smtClean="0"/>
          </a:p>
          <a:p>
            <a:endParaRPr lang="hu-HU" dirty="0" smtClean="0"/>
          </a:p>
          <a:p>
            <a:endParaRPr lang="hu-HU" dirty="0" smtClean="0"/>
          </a:p>
          <a:p>
            <a:pPr marL="0" indent="0">
              <a:buNone/>
            </a:pPr>
            <a:r>
              <a:rPr lang="hu-HU" dirty="0" smtClean="0">
                <a:solidFill>
                  <a:srgbClr val="FF0000"/>
                </a:solidFill>
              </a:rPr>
              <a:t> 	</a:t>
            </a:r>
            <a:r>
              <a:rPr lang="hu-HU" sz="2400" dirty="0" smtClean="0">
                <a:solidFill>
                  <a:srgbClr val="FF0000"/>
                </a:solidFill>
              </a:rPr>
              <a:t>	</a:t>
            </a:r>
            <a:endParaRPr lang="en-US" sz="2400" b="1" dirty="0" smtClean="0"/>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9" name="Rectangle 8"/>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pic>
        <p:nvPicPr>
          <p:cNvPr id="5" name="Picture 4"/>
          <p:cNvPicPr>
            <a:picLocks noChangeAspect="1"/>
          </p:cNvPicPr>
          <p:nvPr/>
        </p:nvPicPr>
        <p:blipFill>
          <a:blip r:embed="rId3"/>
          <a:stretch>
            <a:fillRect/>
          </a:stretch>
        </p:blipFill>
        <p:spPr>
          <a:xfrm>
            <a:off x="1066800" y="1473678"/>
            <a:ext cx="4419600" cy="4473105"/>
          </a:xfrm>
          <a:prstGeom prst="rect">
            <a:avLst/>
          </a:prstGeom>
        </p:spPr>
      </p:pic>
      <p:pic>
        <p:nvPicPr>
          <p:cNvPr id="7" name="Picture 6"/>
          <p:cNvPicPr>
            <a:picLocks noChangeAspect="1"/>
          </p:cNvPicPr>
          <p:nvPr/>
        </p:nvPicPr>
        <p:blipFill>
          <a:blip r:embed="rId4"/>
          <a:stretch>
            <a:fillRect/>
          </a:stretch>
        </p:blipFill>
        <p:spPr>
          <a:xfrm>
            <a:off x="6665768" y="1473677"/>
            <a:ext cx="4372526" cy="4473105"/>
          </a:xfrm>
          <a:prstGeom prst="rect">
            <a:avLst/>
          </a:prstGeom>
        </p:spPr>
      </p:pic>
      <p:pic>
        <p:nvPicPr>
          <p:cNvPr id="10" name="Picture 9"/>
          <p:cNvPicPr>
            <a:picLocks noChangeAspect="1"/>
          </p:cNvPicPr>
          <p:nvPr/>
        </p:nvPicPr>
        <p:blipFill>
          <a:blip r:embed="rId5"/>
          <a:stretch>
            <a:fillRect/>
          </a:stretch>
        </p:blipFill>
        <p:spPr>
          <a:xfrm>
            <a:off x="6669378" y="1473677"/>
            <a:ext cx="4368916" cy="4473105"/>
          </a:xfrm>
          <a:prstGeom prst="rect">
            <a:avLst/>
          </a:prstGeom>
        </p:spPr>
      </p:pic>
      <p:pic>
        <p:nvPicPr>
          <p:cNvPr id="12" name="Picture 11"/>
          <p:cNvPicPr>
            <a:picLocks noChangeAspect="1"/>
          </p:cNvPicPr>
          <p:nvPr/>
        </p:nvPicPr>
        <p:blipFill>
          <a:blip r:embed="rId6"/>
          <a:stretch>
            <a:fillRect/>
          </a:stretch>
        </p:blipFill>
        <p:spPr>
          <a:xfrm>
            <a:off x="1066800" y="1458229"/>
            <a:ext cx="4419600" cy="4488553"/>
          </a:xfrm>
          <a:prstGeom prst="rect">
            <a:avLst/>
          </a:prstGeom>
        </p:spPr>
      </p:pic>
    </p:spTree>
    <p:extLst>
      <p:ext uri="{BB962C8B-B14F-4D97-AF65-F5344CB8AC3E}">
        <p14:creationId xmlns:p14="http://schemas.microsoft.com/office/powerpoint/2010/main" val="103684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anim calcmode="lin" valueType="num">
                                      <p:cBhvr>
                                        <p:cTn id="14" dur="2000" fill="hold"/>
                                        <p:tgtEl>
                                          <p:spTgt spid="12"/>
                                        </p:tgtEl>
                                        <p:attrNameLst>
                                          <p:attrName>ppt_w</p:attrName>
                                        </p:attrNameLst>
                                      </p:cBhvr>
                                      <p:tavLst>
                                        <p:tav tm="0" fmla="#ppt_w*sin(2.5*pi*$)">
                                          <p:val>
                                            <p:fltVal val="0"/>
                                          </p:val>
                                        </p:tav>
                                        <p:tav tm="100000">
                                          <p:val>
                                            <p:fltVal val="1"/>
                                          </p:val>
                                        </p:tav>
                                      </p:tavLst>
                                    </p:anim>
                                    <p:anim calcmode="lin" valueType="num">
                                      <p:cBhvr>
                                        <p:cTn id="15" dur="2000" fill="hold"/>
                                        <p:tgtEl>
                                          <p:spTgt spid="12"/>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anim calcmode="lin" valueType="num">
                                      <p:cBhvr>
                                        <p:cTn id="19" dur="2000" fill="hold"/>
                                        <p:tgtEl>
                                          <p:spTgt spid="10"/>
                                        </p:tgtEl>
                                        <p:attrNameLst>
                                          <p:attrName>ppt_w</p:attrName>
                                        </p:attrNameLst>
                                      </p:cBhvr>
                                      <p:tavLst>
                                        <p:tav tm="0" fmla="#ppt_w*sin(2.5*pi*$)">
                                          <p:val>
                                            <p:fltVal val="0"/>
                                          </p:val>
                                        </p:tav>
                                        <p:tav tm="100000">
                                          <p:val>
                                            <p:fltVal val="1"/>
                                          </p:val>
                                        </p:tav>
                                      </p:tavLst>
                                    </p:anim>
                                    <p:anim calcmode="lin" valueType="num">
                                      <p:cBhvr>
                                        <p:cTn id="2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5410200" y="2255686"/>
            <a:ext cx="4385568" cy="3747894"/>
          </a:xfrm>
          <a:prstGeom prst="rect">
            <a:avLst/>
          </a:prstGeom>
        </p:spPr>
      </p:pic>
      <p:pic>
        <p:nvPicPr>
          <p:cNvPr id="14" name="Picture 13"/>
          <p:cNvPicPr>
            <a:picLocks noChangeAspect="1"/>
          </p:cNvPicPr>
          <p:nvPr/>
        </p:nvPicPr>
        <p:blipFill>
          <a:blip r:embed="rId4"/>
          <a:stretch>
            <a:fillRect/>
          </a:stretch>
        </p:blipFill>
        <p:spPr>
          <a:xfrm>
            <a:off x="449730" y="2289194"/>
            <a:ext cx="4329330" cy="3714386"/>
          </a:xfrm>
          <a:prstGeom prst="rect">
            <a:avLst/>
          </a:prstGeom>
        </p:spPr>
      </p:pic>
      <p:sp>
        <p:nvSpPr>
          <p:cNvPr id="15" name="Content Placeholder 2"/>
          <p:cNvSpPr>
            <a:spLocks noGrp="1"/>
          </p:cNvSpPr>
          <p:nvPr>
            <p:ph idx="1"/>
          </p:nvPr>
        </p:nvSpPr>
        <p:spPr>
          <a:xfrm>
            <a:off x="227013" y="838200"/>
            <a:ext cx="6554787" cy="1295400"/>
          </a:xfrm>
        </p:spPr>
        <p:txBody>
          <a:bodyPr/>
          <a:lstStyle/>
          <a:p>
            <a:r>
              <a:rPr lang="en-US" dirty="0" smtClean="0"/>
              <a:t>Use 50 Ohm grounded coplanar transmission lines to connect distant </a:t>
            </a:r>
            <a:r>
              <a:rPr lang="hu-HU" dirty="0" smtClean="0"/>
              <a:t>RF </a:t>
            </a:r>
            <a:r>
              <a:rPr lang="en-US" dirty="0" smtClean="0"/>
              <a:t>components</a:t>
            </a:r>
          </a:p>
          <a:p>
            <a:pPr lvl="1"/>
            <a:r>
              <a:rPr lang="en-US" dirty="0" smtClean="0">
                <a:solidFill>
                  <a:schemeClr val="tx1"/>
                </a:solidFill>
              </a:rPr>
              <a:t>Online</a:t>
            </a:r>
            <a:r>
              <a:rPr lang="hu-HU" dirty="0" smtClean="0">
                <a:solidFill>
                  <a:schemeClr val="tx1"/>
                </a:solidFill>
              </a:rPr>
              <a:t> </a:t>
            </a:r>
            <a:r>
              <a:rPr lang="en-US" dirty="0" smtClean="0">
                <a:solidFill>
                  <a:schemeClr val="tx1"/>
                </a:solidFill>
              </a:rPr>
              <a:t>impedance</a:t>
            </a:r>
            <a:r>
              <a:rPr lang="hu-HU" dirty="0" smtClean="0">
                <a:solidFill>
                  <a:schemeClr val="tx1"/>
                </a:solidFill>
              </a:rPr>
              <a:t> </a:t>
            </a:r>
            <a:r>
              <a:rPr lang="en-US" dirty="0" smtClean="0">
                <a:solidFill>
                  <a:schemeClr val="tx1"/>
                </a:solidFill>
              </a:rPr>
              <a:t>calculator</a:t>
            </a:r>
            <a:r>
              <a:rPr lang="hu-HU" dirty="0" smtClean="0">
                <a:solidFill>
                  <a:schemeClr val="tx1"/>
                </a:solidFill>
              </a:rPr>
              <a:t>s </a:t>
            </a:r>
            <a:r>
              <a:rPr lang="en-US" dirty="0" smtClean="0">
                <a:solidFill>
                  <a:schemeClr val="tx1"/>
                </a:solidFill>
              </a:rPr>
              <a:t>can</a:t>
            </a:r>
            <a:r>
              <a:rPr lang="hu-HU" dirty="0" smtClean="0">
                <a:solidFill>
                  <a:schemeClr val="tx1"/>
                </a:solidFill>
              </a:rPr>
              <a:t> be </a:t>
            </a:r>
            <a:r>
              <a:rPr lang="en-US" dirty="0" smtClean="0">
                <a:solidFill>
                  <a:schemeClr val="tx1"/>
                </a:solidFill>
              </a:rPr>
              <a:t>used to get the necessary trace width</a:t>
            </a:r>
            <a:endParaRPr lang="hu-HU" dirty="0" smtClean="0">
              <a:solidFill>
                <a:schemeClr val="tx1"/>
              </a:solidFill>
            </a:endParaRPr>
          </a:p>
          <a:p>
            <a:pPr marL="285750" lvl="1" indent="0">
              <a:buNone/>
            </a:pPr>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p>
        </p:txBody>
      </p:sp>
      <p:sp>
        <p:nvSpPr>
          <p:cNvPr id="2" name="Title 1"/>
          <p:cNvSpPr>
            <a:spLocks noGrp="1"/>
          </p:cNvSpPr>
          <p:nvPr>
            <p:ph type="title"/>
          </p:nvPr>
        </p:nvSpPr>
        <p:spPr/>
        <p:txBody>
          <a:bodyPr/>
          <a:lstStyle/>
          <a:p>
            <a:r>
              <a:rPr lang="en-US" dirty="0" smtClean="0"/>
              <a:t>Layout Design Practices – RF </a:t>
            </a:r>
            <a:r>
              <a:rPr lang="en-US" dirty="0" err="1" smtClean="0"/>
              <a:t>Sectio</a:t>
            </a:r>
            <a:r>
              <a:rPr lang="hu-HU" dirty="0" smtClean="0"/>
              <a:t>n</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533400"/>
            <a:ext cx="3886202" cy="1813561"/>
          </a:xfrm>
          <a:prstGeom prst="rect">
            <a:avLst/>
          </a:prstGeom>
        </p:spPr>
      </p:pic>
      <p:sp>
        <p:nvSpPr>
          <p:cNvPr id="8" name="Oval 7"/>
          <p:cNvSpPr/>
          <p:nvPr/>
        </p:nvSpPr>
        <p:spPr>
          <a:xfrm>
            <a:off x="1905000" y="3581400"/>
            <a:ext cx="432048" cy="115212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34200" y="3705676"/>
            <a:ext cx="432048" cy="1152128"/>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4400" y="6077004"/>
            <a:ext cx="9829800" cy="461665"/>
          </a:xfrm>
          <a:prstGeom prst="rect">
            <a:avLst/>
          </a:prstGeom>
        </p:spPr>
        <p:txBody>
          <a:bodyPr wrap="square">
            <a:spAutoFit/>
          </a:bodyPr>
          <a:lstStyle/>
          <a:p>
            <a:r>
              <a:rPr lang="hu-HU" dirty="0"/>
              <a:t> </a:t>
            </a:r>
            <a:r>
              <a:rPr lang="hu-HU" dirty="0" smtClean="0"/>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6" name="Oval 15"/>
          <p:cNvSpPr/>
          <p:nvPr/>
        </p:nvSpPr>
        <p:spPr>
          <a:xfrm>
            <a:off x="7010400" y="4637792"/>
            <a:ext cx="1098798" cy="256724"/>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Oval 16"/>
          <p:cNvSpPr/>
          <p:nvPr/>
        </p:nvSpPr>
        <p:spPr>
          <a:xfrm>
            <a:off x="1905000" y="4605166"/>
            <a:ext cx="1098798" cy="256724"/>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1104170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heel(1)">
                                      <p:cBhvr>
                                        <p:cTn id="24" dur="2000"/>
                                        <p:tgtEl>
                                          <p:spTgt spid="16"/>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1)">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7013" y="838200"/>
            <a:ext cx="8683625" cy="5715000"/>
          </a:xfrm>
        </p:spPr>
        <p:txBody>
          <a:bodyPr/>
          <a:lstStyle/>
          <a:p>
            <a:r>
              <a:rPr lang="en-US" smtClean="0"/>
              <a:t>Have large, continuous ground metal plane</a:t>
            </a:r>
          </a:p>
          <a:p>
            <a:pPr lvl="1"/>
            <a:r>
              <a:rPr lang="en-US" smtClean="0"/>
              <a:t>Reduce fragmentation due to traces</a:t>
            </a:r>
          </a:p>
          <a:p>
            <a:pPr lvl="1"/>
            <a:r>
              <a:rPr lang="en-US" smtClean="0"/>
              <a:t>Fill gaps with GND metal</a:t>
            </a:r>
          </a:p>
          <a:p>
            <a:pPr lvl="1"/>
            <a:r>
              <a:rPr lang="en-US" smtClean="0"/>
              <a:t>Use many vias to connect the GND sections on different layers</a:t>
            </a:r>
          </a:p>
          <a:p>
            <a:pPr lvl="1"/>
            <a:r>
              <a:rPr lang="en-US" smtClean="0"/>
              <a:t>Have larger via density at GND metal edges</a:t>
            </a:r>
          </a:p>
          <a:p>
            <a:pPr lvl="2"/>
            <a:r>
              <a:rPr lang="en-US" smtClean="0"/>
              <a:t>PCB cutting edge</a:t>
            </a:r>
          </a:p>
          <a:p>
            <a:pPr lvl="2"/>
            <a:r>
              <a:rPr lang="en-US" smtClean="0"/>
              <a:t>Around supply and transmission lines </a:t>
            </a:r>
          </a:p>
          <a:p>
            <a:pPr marL="0" indent="0">
              <a:buNone/>
            </a:pPr>
            <a:endParaRPr lang="en-US" dirty="0"/>
          </a:p>
        </p:txBody>
      </p:sp>
      <p:sp>
        <p:nvSpPr>
          <p:cNvPr id="2" name="Title 1"/>
          <p:cNvSpPr>
            <a:spLocks noGrp="1"/>
          </p:cNvSpPr>
          <p:nvPr>
            <p:ph type="title"/>
          </p:nvPr>
        </p:nvSpPr>
        <p:spPr/>
        <p:txBody>
          <a:bodyPr/>
          <a:lstStyle/>
          <a:p>
            <a:r>
              <a:rPr lang="en-US" smtClean="0"/>
              <a:t>Layout Design Practices – Entire PCB</a:t>
            </a:r>
            <a:endParaRPr lang="en-US" dirty="0"/>
          </a:p>
        </p:txBody>
      </p:sp>
    </p:spTree>
    <p:extLst>
      <p:ext uri="{BB962C8B-B14F-4D97-AF65-F5344CB8AC3E}">
        <p14:creationId xmlns:p14="http://schemas.microsoft.com/office/powerpoint/2010/main" val="1961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 calcmode="lin" valueType="num">
                                      <p:cBhvr additive="base">
                                        <p:cTn id="2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 calcmode="lin" valueType="num">
                                      <p:cBhvr additive="base">
                                        <p:cTn id="2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 calcmode="lin" valueType="num">
                                      <p:cBhvr additive="base">
                                        <p:cTn id="31"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1590938" y="1334833"/>
            <a:ext cx="3165514" cy="4732646"/>
          </a:xfrm>
          <a:prstGeom prst="rect">
            <a:avLst/>
          </a:prstGeom>
        </p:spPr>
      </p:pic>
      <p:pic>
        <p:nvPicPr>
          <p:cNvPr id="19" name="Picture 18"/>
          <p:cNvPicPr>
            <a:picLocks noChangeAspect="1"/>
          </p:cNvPicPr>
          <p:nvPr/>
        </p:nvPicPr>
        <p:blipFill>
          <a:blip r:embed="rId4"/>
          <a:stretch>
            <a:fillRect/>
          </a:stretch>
        </p:blipFill>
        <p:spPr>
          <a:xfrm>
            <a:off x="6477000" y="1254834"/>
            <a:ext cx="3176105" cy="4822891"/>
          </a:xfrm>
          <a:prstGeom prst="rect">
            <a:avLst/>
          </a:prstGeom>
        </p:spPr>
      </p:pic>
      <p:sp>
        <p:nvSpPr>
          <p:cNvPr id="9" name="Content Placeholder 2"/>
          <p:cNvSpPr>
            <a:spLocks noGrp="1"/>
          </p:cNvSpPr>
          <p:nvPr>
            <p:ph idx="1"/>
          </p:nvPr>
        </p:nvSpPr>
        <p:spPr>
          <a:xfrm>
            <a:off x="227013" y="838200"/>
            <a:ext cx="11197579" cy="399041"/>
          </a:xfrm>
        </p:spPr>
        <p:txBody>
          <a:bodyPr/>
          <a:lstStyle/>
          <a:p>
            <a:r>
              <a:rPr lang="en-US" dirty="0" smtClean="0"/>
              <a:t>Have large, continuous ground metal plane</a:t>
            </a:r>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pPr marL="0" indent="0">
              <a:buNone/>
            </a:pPr>
            <a:r>
              <a:rPr lang="hu-HU" dirty="0" smtClean="0"/>
              <a:t>	</a:t>
            </a:r>
            <a:r>
              <a:rPr lang="hu-HU" sz="2400" dirty="0" smtClean="0"/>
              <a:t>	</a:t>
            </a:r>
            <a:endParaRPr lang="en-US" sz="2400" b="1" dirty="0" smtClean="0">
              <a:solidFill>
                <a:schemeClr val="tx1"/>
              </a:solidFill>
            </a:endParaRPr>
          </a:p>
          <a:p>
            <a:endParaRPr lang="en-US" dirty="0" smtClean="0">
              <a:solidFill>
                <a:schemeClr val="tx1"/>
              </a:solidFill>
            </a:endParaRPr>
          </a:p>
          <a:p>
            <a:pPr marL="0" indent="0">
              <a:buNone/>
            </a:pPr>
            <a:endParaRPr lang="en-US" dirty="0" smtClean="0"/>
          </a:p>
          <a:p>
            <a:pPr marL="0" indent="0">
              <a:buNone/>
            </a:pPr>
            <a:endParaRPr lang="en-US" dirty="0"/>
          </a:p>
        </p:txBody>
      </p:sp>
      <p:sp>
        <p:nvSpPr>
          <p:cNvPr id="2" name="Title 1"/>
          <p:cNvSpPr>
            <a:spLocks noGrp="1"/>
          </p:cNvSpPr>
          <p:nvPr>
            <p:ph type="title"/>
          </p:nvPr>
        </p:nvSpPr>
        <p:spPr/>
        <p:txBody>
          <a:bodyPr/>
          <a:lstStyle/>
          <a:p>
            <a:r>
              <a:rPr lang="en-US" smtClean="0"/>
              <a:t>Layout Design Practices – Entire PCB</a:t>
            </a:r>
            <a:endParaRPr lang="en-US" dirty="0"/>
          </a:p>
        </p:txBody>
      </p:sp>
      <p:sp>
        <p:nvSpPr>
          <p:cNvPr id="8" name="Oval 7"/>
          <p:cNvSpPr/>
          <p:nvPr/>
        </p:nvSpPr>
        <p:spPr>
          <a:xfrm>
            <a:off x="9401404" y="2150791"/>
            <a:ext cx="366366" cy="408839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293817" y="2141266"/>
            <a:ext cx="366366" cy="408839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12330" y="2779420"/>
            <a:ext cx="1219200" cy="35818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88652" y="2269139"/>
            <a:ext cx="3352800" cy="391933"/>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26" name="Oval 25"/>
          <p:cNvSpPr/>
          <p:nvPr/>
        </p:nvSpPr>
        <p:spPr>
          <a:xfrm>
            <a:off x="8731630" y="3207669"/>
            <a:ext cx="843432" cy="97779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429726" y="2269139"/>
            <a:ext cx="3352800" cy="391933"/>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46440" y="2779420"/>
            <a:ext cx="1219200" cy="35818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71666" y="2141266"/>
            <a:ext cx="366366" cy="408839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04508" y="2150791"/>
            <a:ext cx="366366" cy="408839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846990" y="3198144"/>
            <a:ext cx="843432" cy="97779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76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heel(1)">
                                      <p:cBhvr>
                                        <p:cTn id="16" dur="2000"/>
                                        <p:tgtEl>
                                          <p:spTgt spid="2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heel(1)">
                                      <p:cBhvr>
                                        <p:cTn id="19" dur="2000"/>
                                        <p:tgtEl>
                                          <p:spTgt spid="2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heel(1)">
                                      <p:cBhvr>
                                        <p:cTn id="22" dur="2000"/>
                                        <p:tgtEl>
                                          <p:spTgt spid="27"/>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heel(1)">
                                      <p:cBhvr>
                                        <p:cTn id="25" dur="2000"/>
                                        <p:tgtEl>
                                          <p:spTgt spid="2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heel(1)">
                                      <p:cBhvr>
                                        <p:cTn id="31" dur="2000"/>
                                        <p:tgtEl>
                                          <p:spTgt spid="3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heel(1)">
                                      <p:cBhvr>
                                        <p:cTn id="34"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5" grpId="0" animBg="1"/>
      <p:bldP spid="26" grpId="0" animBg="1"/>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7013" y="838200"/>
            <a:ext cx="11812587" cy="5715000"/>
          </a:xfrm>
        </p:spPr>
        <p:txBody>
          <a:bodyPr/>
          <a:lstStyle/>
          <a:p>
            <a:r>
              <a:rPr lang="en-US" dirty="0" smtClean="0"/>
              <a:t>Route traces on inner layers (for boards with more than two layers)</a:t>
            </a:r>
          </a:p>
          <a:p>
            <a:pPr lvl="1"/>
            <a:r>
              <a:rPr lang="en-US" dirty="0" smtClean="0"/>
              <a:t>Especially the supply lines</a:t>
            </a:r>
          </a:p>
          <a:p>
            <a:pPr lvl="2"/>
            <a:r>
              <a:rPr lang="en-US" dirty="0" smtClean="0"/>
              <a:t>Avoid placing them close to the PCB edge</a:t>
            </a:r>
          </a:p>
          <a:p>
            <a:pPr lvl="1"/>
            <a:r>
              <a:rPr lang="en-US" dirty="0" smtClean="0"/>
              <a:t>Ensure continuous solid GND metallization on the top and bottom layers</a:t>
            </a:r>
          </a:p>
          <a:p>
            <a:pPr marL="285750" lvl="1" indent="0">
              <a:buNone/>
            </a:pPr>
            <a:endParaRPr lang="en-US" dirty="0"/>
          </a:p>
        </p:txBody>
      </p:sp>
      <p:sp>
        <p:nvSpPr>
          <p:cNvPr id="2" name="Title 1"/>
          <p:cNvSpPr>
            <a:spLocks noGrp="1"/>
          </p:cNvSpPr>
          <p:nvPr>
            <p:ph type="title"/>
          </p:nvPr>
        </p:nvSpPr>
        <p:spPr/>
        <p:txBody>
          <a:bodyPr/>
          <a:lstStyle/>
          <a:p>
            <a:r>
              <a:rPr lang="en-US" smtClean="0"/>
              <a:t>Layout Design Practices – Entire PCB</a:t>
            </a:r>
            <a:endParaRPr lang="en-US" dirty="0"/>
          </a:p>
        </p:txBody>
      </p:sp>
      <p:sp>
        <p:nvSpPr>
          <p:cNvPr id="7" name="TextBox 6"/>
          <p:cNvSpPr txBox="1"/>
          <p:nvPr/>
        </p:nvSpPr>
        <p:spPr>
          <a:xfrm>
            <a:off x="985170" y="6104953"/>
            <a:ext cx="1505925" cy="461665"/>
          </a:xfrm>
          <a:prstGeom prst="rect">
            <a:avLst/>
          </a:prstGeom>
          <a:noFill/>
        </p:spPr>
        <p:txBody>
          <a:bodyPr wrap="none" rtlCol="0">
            <a:spAutoFit/>
          </a:bodyPr>
          <a:lstStyle/>
          <a:p>
            <a:r>
              <a:rPr lang="en-US" sz="2400" b="1" dirty="0" smtClean="0"/>
              <a:t>Top layer</a:t>
            </a:r>
            <a:endParaRPr lang="en-US" sz="2400" b="1" dirty="0"/>
          </a:p>
        </p:txBody>
      </p:sp>
      <p:sp>
        <p:nvSpPr>
          <p:cNvPr id="10" name="TextBox 9"/>
          <p:cNvSpPr txBox="1"/>
          <p:nvPr/>
        </p:nvSpPr>
        <p:spPr>
          <a:xfrm>
            <a:off x="3462376" y="6107197"/>
            <a:ext cx="2380780" cy="461665"/>
          </a:xfrm>
          <a:prstGeom prst="rect">
            <a:avLst/>
          </a:prstGeom>
          <a:noFill/>
        </p:spPr>
        <p:txBody>
          <a:bodyPr wrap="none" rtlCol="0">
            <a:spAutoFit/>
          </a:bodyPr>
          <a:lstStyle/>
          <a:p>
            <a:r>
              <a:rPr lang="hu-HU" sz="2400" b="1" dirty="0" smtClean="0"/>
              <a:t> 1st Inner</a:t>
            </a:r>
            <a:r>
              <a:rPr lang="en-US" sz="2400" b="1" dirty="0" smtClean="0"/>
              <a:t> layer</a:t>
            </a:r>
            <a:endParaRPr lang="en-US" sz="2400" b="1" dirty="0"/>
          </a:p>
        </p:txBody>
      </p:sp>
      <p:sp>
        <p:nvSpPr>
          <p:cNvPr id="11" name="TextBox 10"/>
          <p:cNvSpPr txBox="1"/>
          <p:nvPr/>
        </p:nvSpPr>
        <p:spPr>
          <a:xfrm>
            <a:off x="6321639" y="6104953"/>
            <a:ext cx="2484976" cy="461665"/>
          </a:xfrm>
          <a:prstGeom prst="rect">
            <a:avLst/>
          </a:prstGeom>
          <a:noFill/>
        </p:spPr>
        <p:txBody>
          <a:bodyPr wrap="none" rtlCol="0">
            <a:spAutoFit/>
          </a:bodyPr>
          <a:lstStyle/>
          <a:p>
            <a:r>
              <a:rPr lang="hu-HU" sz="2400" b="1" dirty="0" smtClean="0"/>
              <a:t> 2nd Inner</a:t>
            </a:r>
            <a:r>
              <a:rPr lang="en-US" sz="2400" b="1" dirty="0" smtClean="0"/>
              <a:t> layer</a:t>
            </a:r>
            <a:endParaRPr lang="en-US" sz="2400" b="1" dirty="0"/>
          </a:p>
        </p:txBody>
      </p:sp>
      <p:sp>
        <p:nvSpPr>
          <p:cNvPr id="12" name="TextBox 11"/>
          <p:cNvSpPr txBox="1"/>
          <p:nvPr/>
        </p:nvSpPr>
        <p:spPr>
          <a:xfrm>
            <a:off x="9408790" y="6056734"/>
            <a:ext cx="2137124" cy="461665"/>
          </a:xfrm>
          <a:prstGeom prst="rect">
            <a:avLst/>
          </a:prstGeom>
          <a:noFill/>
        </p:spPr>
        <p:txBody>
          <a:bodyPr wrap="none" rtlCol="0">
            <a:spAutoFit/>
          </a:bodyPr>
          <a:lstStyle/>
          <a:p>
            <a:r>
              <a:rPr lang="hu-HU" sz="2400" b="1" dirty="0" smtClean="0"/>
              <a:t> </a:t>
            </a:r>
            <a:r>
              <a:rPr lang="en-US" sz="2400" b="1" dirty="0" smtClean="0"/>
              <a:t>Bottom layer</a:t>
            </a:r>
            <a:endParaRPr lang="en-US" sz="2400"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75" y="2259757"/>
            <a:ext cx="2508116" cy="380320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3658" y="2263650"/>
            <a:ext cx="2518217" cy="380320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8571" y="2253532"/>
            <a:ext cx="2511112" cy="380320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6380" y="2253532"/>
            <a:ext cx="2521944" cy="3813321"/>
          </a:xfrm>
          <a:prstGeom prst="rect">
            <a:avLst/>
          </a:prstGeom>
        </p:spPr>
      </p:pic>
    </p:spTree>
    <p:extLst>
      <p:ext uri="{BB962C8B-B14F-4D97-AF65-F5344CB8AC3E}">
        <p14:creationId xmlns:p14="http://schemas.microsoft.com/office/powerpoint/2010/main" val="240932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p:txBody>
          <a:bodyPr/>
          <a:lstStyle/>
          <a:p>
            <a:r>
              <a:rPr lang="en-US" strike="sngStrike" dirty="0" smtClean="0"/>
              <a:t>Improper design causes performance degradation</a:t>
            </a:r>
          </a:p>
          <a:p>
            <a:pPr lvl="1"/>
            <a:r>
              <a:rPr lang="en-US" strike="sngStrike" dirty="0" smtClean="0"/>
              <a:t>Shorter communication distance (weaker link budget)</a:t>
            </a:r>
          </a:p>
          <a:p>
            <a:pPr lvl="1"/>
            <a:r>
              <a:rPr lang="en-US" strike="sngStrike" dirty="0" smtClean="0"/>
              <a:t>Violation of EMC regulation (higher harmonics, spurs)</a:t>
            </a:r>
          </a:p>
          <a:p>
            <a:pPr lvl="1"/>
            <a:r>
              <a:rPr lang="en-US" strike="sngStrike" dirty="0" smtClean="0"/>
              <a:t>Shorter battery life</a:t>
            </a:r>
          </a:p>
          <a:p>
            <a:r>
              <a:rPr lang="en-US" strike="sngStrike" dirty="0" smtClean="0"/>
              <a:t>The overall RF performance can be affected by</a:t>
            </a:r>
          </a:p>
          <a:p>
            <a:pPr lvl="1"/>
            <a:r>
              <a:rPr lang="en-US" strike="sngStrike" dirty="0" smtClean="0"/>
              <a:t>Layout of the RF section</a:t>
            </a:r>
          </a:p>
          <a:p>
            <a:pPr lvl="2"/>
            <a:r>
              <a:rPr lang="en-US" strike="sngStrike" dirty="0" smtClean="0"/>
              <a:t>position/distance/orientation of RF components</a:t>
            </a:r>
          </a:p>
          <a:p>
            <a:pPr lvl="2"/>
            <a:r>
              <a:rPr lang="en-US" strike="sngStrike" dirty="0" smtClean="0"/>
              <a:t>routing and dimensions of RF traces</a:t>
            </a:r>
          </a:p>
          <a:p>
            <a:pPr lvl="2"/>
            <a:r>
              <a:rPr lang="en-US" strike="sngStrike" dirty="0" smtClean="0"/>
              <a:t>antenna</a:t>
            </a:r>
          </a:p>
          <a:p>
            <a:pPr lvl="1"/>
            <a:r>
              <a:rPr lang="en-US" b="1" dirty="0" smtClean="0"/>
              <a:t>Layout of the entire PCB</a:t>
            </a:r>
          </a:p>
          <a:p>
            <a:pPr lvl="2"/>
            <a:r>
              <a:rPr lang="en-US" b="1" dirty="0" smtClean="0"/>
              <a:t>ground metallization</a:t>
            </a:r>
          </a:p>
          <a:p>
            <a:pPr lvl="2"/>
            <a:r>
              <a:rPr lang="en-US" b="1" dirty="0" smtClean="0"/>
              <a:t>routing of non-RF traces (especially the supply lines)</a:t>
            </a:r>
          </a:p>
          <a:p>
            <a:pPr lvl="2"/>
            <a:r>
              <a:rPr lang="en-US" b="1" dirty="0" smtClean="0"/>
              <a:t>substrate parameters (thickness, dielectric constant, number of metal layers)</a:t>
            </a:r>
          </a:p>
          <a:p>
            <a:pPr lvl="1"/>
            <a:r>
              <a:rPr lang="en-US" strike="sngStrike" dirty="0" smtClean="0"/>
              <a:t>Filtering &amp; isolating the extra possible noise sources</a:t>
            </a:r>
          </a:p>
          <a:p>
            <a:pPr lvl="2"/>
            <a:r>
              <a:rPr lang="en-US" strike="sngStrike" dirty="0" smtClean="0"/>
              <a:t>High speed clocks, oscillators, processors, memory blocks</a:t>
            </a:r>
          </a:p>
          <a:p>
            <a:pPr lvl="2"/>
            <a:r>
              <a:rPr lang="en-US" strike="sngStrike" dirty="0" smtClean="0"/>
              <a:t>DC/DC converters</a:t>
            </a:r>
            <a:endParaRPr lang="hu-HU" strike="sngStrike" dirty="0" smtClean="0"/>
          </a:p>
          <a:p>
            <a:pPr lvl="2"/>
            <a:r>
              <a:rPr lang="en-US" strike="sngStrike" dirty="0" smtClean="0"/>
              <a:t>Positions and values of the supply bypass capacitors</a:t>
            </a:r>
          </a:p>
          <a:p>
            <a:pPr lvl="2"/>
            <a:endParaRPr lang="en-US" dirty="0" smtClean="0"/>
          </a:p>
          <a:p>
            <a:pPr lvl="1"/>
            <a:endParaRPr lang="en-US" dirty="0" smtClean="0"/>
          </a:p>
        </p:txBody>
      </p:sp>
      <p:sp>
        <p:nvSpPr>
          <p:cNvPr id="4" name="Title 3"/>
          <p:cNvSpPr>
            <a:spLocks noGrp="1"/>
          </p:cNvSpPr>
          <p:nvPr>
            <p:ph type="title"/>
          </p:nvPr>
        </p:nvSpPr>
        <p:spPr/>
        <p:txBody>
          <a:bodyPr/>
          <a:lstStyle/>
          <a:p>
            <a:r>
              <a:rPr lang="en-US" dirty="0" smtClean="0"/>
              <a:t>Importance of Proper RF Layout Design</a:t>
            </a:r>
          </a:p>
        </p:txBody>
      </p:sp>
    </p:spTree>
    <p:extLst>
      <p:ext uri="{BB962C8B-B14F-4D97-AF65-F5344CB8AC3E}">
        <p14:creationId xmlns:p14="http://schemas.microsoft.com/office/powerpoint/2010/main" val="75166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 calcmode="lin" valueType="num">
                                      <p:cBhvr additive="base">
                                        <p:cTn id="2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 calcmode="lin" valueType="num">
                                      <p:cBhvr additive="base">
                                        <p:cTn id="2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additive="base">
                                        <p:cTn id="3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 calcmode="lin" valueType="num">
                                      <p:cBhvr additive="base">
                                        <p:cTn id="3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xEl>
                                              <p:pRg st="8" end="8"/>
                                            </p:txEl>
                                          </p:spTgt>
                                        </p:tgtEl>
                                        <p:attrNameLst>
                                          <p:attrName>style.visibility</p:attrName>
                                        </p:attrNameLst>
                                      </p:cBhvr>
                                      <p:to>
                                        <p:strVal val="visible"/>
                                      </p:to>
                                    </p:set>
                                    <p:anim calcmode="lin" valueType="num">
                                      <p:cBhvr additive="base">
                                        <p:cTn id="41"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xEl>
                                              <p:pRg st="9" end="9"/>
                                            </p:txEl>
                                          </p:spTgt>
                                        </p:tgtEl>
                                        <p:attrNameLst>
                                          <p:attrName>style.visibility</p:attrName>
                                        </p:attrNameLst>
                                      </p:cBhvr>
                                      <p:to>
                                        <p:strVal val="visible"/>
                                      </p:to>
                                    </p:set>
                                    <p:anim calcmode="lin" valueType="num">
                                      <p:cBhvr additive="base">
                                        <p:cTn id="45"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
                                            <p:txEl>
                                              <p:pRg st="10" end="10"/>
                                            </p:txEl>
                                          </p:spTgt>
                                        </p:tgtEl>
                                        <p:attrNameLst>
                                          <p:attrName>style.visibility</p:attrName>
                                        </p:attrNameLst>
                                      </p:cBhvr>
                                      <p:to>
                                        <p:strVal val="visible"/>
                                      </p:to>
                                    </p:set>
                                    <p:anim calcmode="lin" valueType="num">
                                      <p:cBhvr additive="base">
                                        <p:cTn id="49"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
                                            <p:txEl>
                                              <p:pRg st="11" end="11"/>
                                            </p:txEl>
                                          </p:spTgt>
                                        </p:tgtEl>
                                        <p:attrNameLst>
                                          <p:attrName>style.visibility</p:attrName>
                                        </p:attrNameLst>
                                      </p:cBhvr>
                                      <p:to>
                                        <p:strVal val="visible"/>
                                      </p:to>
                                    </p:set>
                                    <p:anim calcmode="lin" valueType="num">
                                      <p:cBhvr additive="base">
                                        <p:cTn id="53"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9">
                                            <p:txEl>
                                              <p:pRg st="12" end="12"/>
                                            </p:txEl>
                                          </p:spTgt>
                                        </p:tgtEl>
                                        <p:attrNameLst>
                                          <p:attrName>style.visibility</p:attrName>
                                        </p:attrNameLst>
                                      </p:cBhvr>
                                      <p:to>
                                        <p:strVal val="visible"/>
                                      </p:to>
                                    </p:set>
                                    <p:anim calcmode="lin" valueType="num">
                                      <p:cBhvr additive="base">
                                        <p:cTn id="57"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
                                            <p:txEl>
                                              <p:pRg st="13" end="13"/>
                                            </p:txEl>
                                          </p:spTgt>
                                        </p:tgtEl>
                                        <p:attrNameLst>
                                          <p:attrName>style.visibility</p:attrName>
                                        </p:attrNameLst>
                                      </p:cBhvr>
                                      <p:to>
                                        <p:strVal val="visible"/>
                                      </p:to>
                                    </p:set>
                                    <p:anim calcmode="lin" valueType="num">
                                      <p:cBhvr additive="base">
                                        <p:cTn id="61" dur="500" fill="hold"/>
                                        <p:tgtEl>
                                          <p:spTgt spid="9">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9">
                                            <p:txEl>
                                              <p:pRg st="14" end="14"/>
                                            </p:txEl>
                                          </p:spTgt>
                                        </p:tgtEl>
                                        <p:attrNameLst>
                                          <p:attrName>style.visibility</p:attrName>
                                        </p:attrNameLst>
                                      </p:cBhvr>
                                      <p:to>
                                        <p:strVal val="visible"/>
                                      </p:to>
                                    </p:set>
                                    <p:anim calcmode="lin" valueType="num">
                                      <p:cBhvr additive="base">
                                        <p:cTn id="65"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9">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9">
                                            <p:txEl>
                                              <p:pRg st="15" end="15"/>
                                            </p:txEl>
                                          </p:spTgt>
                                        </p:tgtEl>
                                        <p:attrNameLst>
                                          <p:attrName>style.visibility</p:attrName>
                                        </p:attrNameLst>
                                      </p:cBhvr>
                                      <p:to>
                                        <p:strVal val="visible"/>
                                      </p:to>
                                    </p:set>
                                    <p:anim calcmode="lin" valueType="num">
                                      <p:cBhvr additive="base">
                                        <p:cTn id="69"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9">
                                            <p:txEl>
                                              <p:pRg st="15" end="15"/>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
                                            <p:txEl>
                                              <p:pRg st="16" end="16"/>
                                            </p:txEl>
                                          </p:spTgt>
                                        </p:tgtEl>
                                        <p:attrNameLst>
                                          <p:attrName>style.visibility</p:attrName>
                                        </p:attrNameLst>
                                      </p:cBhvr>
                                      <p:to>
                                        <p:strVal val="visible"/>
                                      </p:to>
                                    </p:set>
                                    <p:anim calcmode="lin" valueType="num">
                                      <p:cBhvr additive="base">
                                        <p:cTn id="73" dur="500" fill="hold"/>
                                        <p:tgtEl>
                                          <p:spTgt spid="9">
                                            <p:txEl>
                                              <p:pRg st="16" end="1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Example of an almost properly</a:t>
            </a:r>
            <a:r>
              <a:rPr lang="hu-HU" dirty="0" smtClean="0"/>
              <a:t> </a:t>
            </a:r>
            <a:r>
              <a:rPr lang="en-US" dirty="0" smtClean="0"/>
              <a:t>designed RF layout</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Tree>
    <p:extLst>
      <p:ext uri="{BB962C8B-B14F-4D97-AF65-F5344CB8AC3E}">
        <p14:creationId xmlns:p14="http://schemas.microsoft.com/office/powerpoint/2010/main" val="138778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dirty="0" smtClean="0"/>
              <a:t>Problems with the RF layout</a:t>
            </a:r>
          </a:p>
          <a:p>
            <a:pPr lvl="1"/>
            <a:r>
              <a:rPr lang="hu-HU" dirty="0" smtClean="0"/>
              <a:t>First </a:t>
            </a:r>
            <a:r>
              <a:rPr lang="en-US" dirty="0" smtClean="0"/>
              <a:t>matching component </a:t>
            </a:r>
            <a:r>
              <a:rPr lang="hu-HU" dirty="0" smtClean="0"/>
              <a:t>after the 2G4RF_IOP pin (L1) </a:t>
            </a:r>
            <a:r>
              <a:rPr lang="en-US" dirty="0" smtClean="0"/>
              <a:t>is not as close to the RF IC as possible</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091772" y="3019716"/>
            <a:ext cx="360040" cy="108012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21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smtClean="0"/>
              <a:t>Problems with the RF layout</a:t>
            </a:r>
          </a:p>
          <a:p>
            <a:pPr lvl="1"/>
            <a:r>
              <a:rPr lang="en-US" smtClean="0"/>
              <a:t>Crystal is not as close to the RF IC as possible</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496256" y="3352800"/>
            <a:ext cx="1440160" cy="108012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4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smtClean="0"/>
              <a:t>Problems with the RF layout</a:t>
            </a:r>
          </a:p>
          <a:p>
            <a:pPr lvl="1"/>
            <a:r>
              <a:rPr lang="en-US" smtClean="0"/>
              <a:t>Trace width is not the same as component width</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019800" y="1665523"/>
            <a:ext cx="445368" cy="252028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8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dirty="0" smtClean="0"/>
              <a:t>Problems with the RF layout</a:t>
            </a:r>
          </a:p>
          <a:p>
            <a:pPr lvl="1"/>
            <a:r>
              <a:rPr lang="hu-HU" dirty="0" smtClean="0"/>
              <a:t>The second</a:t>
            </a:r>
            <a:r>
              <a:rPr lang="en-US" dirty="0" smtClean="0"/>
              <a:t> filtering capacitor </a:t>
            </a:r>
            <a:r>
              <a:rPr lang="hu-HU" dirty="0" smtClean="0"/>
              <a:t>(C2) </a:t>
            </a:r>
            <a:r>
              <a:rPr lang="en-US" dirty="0" smtClean="0"/>
              <a:t>is connected to the same ground plane as the first capacitor</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019800" y="2362200"/>
            <a:ext cx="838200" cy="38100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019800" y="2895600"/>
            <a:ext cx="838200" cy="38100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37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dirty="0" smtClean="0"/>
              <a:t>Problems with the RF layout</a:t>
            </a:r>
          </a:p>
          <a:p>
            <a:pPr lvl="1"/>
            <a:r>
              <a:rPr lang="hu-HU" dirty="0" smtClean="0"/>
              <a:t>Missing via at the ground pin of the PA VDD filtering capacitor</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5486400" y="3292624"/>
            <a:ext cx="457200" cy="40307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18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dirty="0" smtClean="0"/>
              <a:t>Problems with the RF layout</a:t>
            </a:r>
          </a:p>
          <a:p>
            <a:pPr lvl="1"/>
            <a:r>
              <a:rPr lang="hu-HU" dirty="0" smtClean="0"/>
              <a:t>No</a:t>
            </a:r>
            <a:r>
              <a:rPr lang="en-US" dirty="0" smtClean="0"/>
              <a:t> </a:t>
            </a:r>
            <a:r>
              <a:rPr lang="en-US" dirty="0"/>
              <a:t>isolating ground metal </a:t>
            </a:r>
            <a:r>
              <a:rPr lang="hu-HU" dirty="0" smtClean="0"/>
              <a:t>exists </a:t>
            </a:r>
            <a:r>
              <a:rPr lang="en-US" dirty="0" smtClean="0"/>
              <a:t>between </a:t>
            </a:r>
            <a:r>
              <a:rPr lang="en-US" dirty="0"/>
              <a:t>the crystal and </a:t>
            </a:r>
            <a:r>
              <a:rPr lang="hu-HU" dirty="0" smtClean="0"/>
              <a:t>the RF</a:t>
            </a:r>
            <a:r>
              <a:rPr lang="en-US" dirty="0" smtClean="0"/>
              <a:t>VDD trace</a:t>
            </a:r>
            <a:endParaRPr lang="hu-HU"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790390" y="4038600"/>
            <a:ext cx="1126976" cy="261261"/>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67200" y="1752596"/>
            <a:ext cx="3650166" cy="4713531"/>
          </a:xfrm>
          <a:prstGeom prst="rect">
            <a:avLst/>
          </a:prstGeom>
        </p:spPr>
      </p:pic>
      <p:sp>
        <p:nvSpPr>
          <p:cNvPr id="2" name="Content Placeholder 1"/>
          <p:cNvSpPr>
            <a:spLocks noGrp="1"/>
          </p:cNvSpPr>
          <p:nvPr>
            <p:ph idx="1"/>
          </p:nvPr>
        </p:nvSpPr>
        <p:spPr/>
        <p:txBody>
          <a:bodyPr/>
          <a:lstStyle/>
          <a:p>
            <a:r>
              <a:rPr lang="en-US" dirty="0" smtClean="0"/>
              <a:t>Problems with the RF layout</a:t>
            </a:r>
          </a:p>
          <a:p>
            <a:pPr lvl="1"/>
            <a:r>
              <a:rPr lang="hu-HU" dirty="0" smtClean="0"/>
              <a:t>There is not enough </a:t>
            </a:r>
            <a:r>
              <a:rPr lang="en-US" dirty="0" smtClean="0"/>
              <a:t>separation </a:t>
            </a:r>
            <a:r>
              <a:rPr lang="en-US" dirty="0"/>
              <a:t>between traces/pads and GND </a:t>
            </a:r>
            <a:r>
              <a:rPr lang="en-US" dirty="0" smtClean="0"/>
              <a:t>metal</a:t>
            </a:r>
            <a:r>
              <a:rPr lang="hu-HU" dirty="0" smtClean="0"/>
              <a:t> around the matching network</a:t>
            </a:r>
            <a:endParaRPr lang="en-US" dirty="0"/>
          </a:p>
        </p:txBody>
      </p:sp>
      <p:sp>
        <p:nvSpPr>
          <p:cNvPr id="3" name="Title 2"/>
          <p:cNvSpPr>
            <a:spLocks noGrp="1"/>
          </p:cNvSpPr>
          <p:nvPr>
            <p:ph type="title"/>
          </p:nvPr>
        </p:nvSpPr>
        <p:spPr/>
        <p:txBody>
          <a:bodyPr/>
          <a:lstStyle/>
          <a:p>
            <a:r>
              <a:rPr lang="en-US" smtClean="0"/>
              <a:t>Example of an almost properly</a:t>
            </a:r>
            <a:r>
              <a:rPr lang="hu-HU" smtClean="0"/>
              <a:t> </a:t>
            </a:r>
            <a:r>
              <a:rPr lang="en-US" smtClean="0"/>
              <a:t>designed RF layout</a:t>
            </a:r>
            <a:endParaRPr lang="en-US" dirty="0"/>
          </a:p>
        </p:txBody>
      </p:sp>
      <p:sp>
        <p:nvSpPr>
          <p:cNvPr id="5" name="Oval 4"/>
          <p:cNvSpPr/>
          <p:nvPr/>
        </p:nvSpPr>
        <p:spPr>
          <a:xfrm>
            <a:off x="6081045" y="1905000"/>
            <a:ext cx="288776" cy="2016224"/>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17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27013" y="838200"/>
            <a:ext cx="9829427" cy="5715000"/>
          </a:xfrm>
        </p:spPr>
        <p:txBody>
          <a:bodyPr/>
          <a:lstStyle/>
          <a:p>
            <a:r>
              <a:rPr lang="en-US" dirty="0" smtClean="0"/>
              <a:t>Check the data sheet of the used part for design recommendations</a:t>
            </a:r>
          </a:p>
        </p:txBody>
      </p:sp>
      <p:sp>
        <p:nvSpPr>
          <p:cNvPr id="2" name="Title 1"/>
          <p:cNvSpPr>
            <a:spLocks noGrp="1"/>
          </p:cNvSpPr>
          <p:nvPr>
            <p:ph type="title"/>
          </p:nvPr>
        </p:nvSpPr>
        <p:spPr/>
        <p:txBody>
          <a:bodyPr/>
          <a:lstStyle/>
          <a:p>
            <a:r>
              <a:rPr lang="en-US" smtClean="0"/>
              <a:t>Layout Design Practices – Additional Notes I.</a:t>
            </a:r>
            <a:endParaRPr lang="en-US" dirty="0"/>
          </a:p>
        </p:txBody>
      </p:sp>
      <p:sp>
        <p:nvSpPr>
          <p:cNvPr id="5" name="TextBox 4"/>
          <p:cNvSpPr txBox="1"/>
          <p:nvPr/>
        </p:nvSpPr>
        <p:spPr>
          <a:xfrm>
            <a:off x="3806290" y="5486400"/>
            <a:ext cx="4589718" cy="954107"/>
          </a:xfrm>
          <a:prstGeom prst="rect">
            <a:avLst/>
          </a:prstGeom>
          <a:noFill/>
        </p:spPr>
        <p:txBody>
          <a:bodyPr wrap="none" rtlCol="0">
            <a:spAutoFit/>
          </a:bodyPr>
          <a:lstStyle/>
          <a:p>
            <a:r>
              <a:rPr lang="en-US" sz="2000" b="1" u="sng" dirty="0" smtClean="0"/>
              <a:t>Associated collaterals:</a:t>
            </a:r>
          </a:p>
          <a:p>
            <a:endParaRPr lang="en-US" sz="1600" b="1" u="sng" dirty="0" smtClean="0"/>
          </a:p>
          <a:p>
            <a:pPr marL="342900" lvl="0" indent="-342900">
              <a:buFont typeface="Arial" panose="020B0604020202020204" pitchFamily="34" charset="0"/>
              <a:buChar char="•"/>
            </a:pPr>
            <a:r>
              <a:rPr lang="en-US" sz="2000" b="1" dirty="0" smtClean="0"/>
              <a:t>AN</a:t>
            </a:r>
            <a:r>
              <a:rPr lang="hu-HU" sz="2000" b="1" dirty="0" smtClean="0"/>
              <a:t>928</a:t>
            </a:r>
            <a:r>
              <a:rPr lang="en-US" sz="2000" dirty="0" smtClean="0"/>
              <a:t>: </a:t>
            </a:r>
            <a:r>
              <a:rPr lang="hu-HU" sz="2000" dirty="0" smtClean="0"/>
              <a:t>EFR32 Layout Design Guide</a:t>
            </a:r>
            <a:endParaRPr lang="en-US" sz="2000" dirty="0" smtClean="0"/>
          </a:p>
        </p:txBody>
      </p:sp>
      <p:pic>
        <p:nvPicPr>
          <p:cNvPr id="4" name="Picture 3"/>
          <p:cNvPicPr>
            <a:picLocks noChangeAspect="1"/>
          </p:cNvPicPr>
          <p:nvPr/>
        </p:nvPicPr>
        <p:blipFill>
          <a:blip r:embed="rId3"/>
          <a:stretch>
            <a:fillRect/>
          </a:stretch>
        </p:blipFill>
        <p:spPr>
          <a:xfrm>
            <a:off x="2705486" y="1434353"/>
            <a:ext cx="6791325" cy="4052047"/>
          </a:xfrm>
          <a:prstGeom prst="rect">
            <a:avLst/>
          </a:prstGeom>
        </p:spPr>
      </p:pic>
    </p:spTree>
    <p:extLst>
      <p:ext uri="{BB962C8B-B14F-4D97-AF65-F5344CB8AC3E}">
        <p14:creationId xmlns:p14="http://schemas.microsoft.com/office/powerpoint/2010/main" val="1098775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Thank You!</a:t>
            </a:r>
            <a:endParaRPr lang="en-US" dirty="0"/>
          </a:p>
        </p:txBody>
      </p:sp>
      <p:sp>
        <p:nvSpPr>
          <p:cNvPr id="2" name="Subtitle 1"/>
          <p:cNvSpPr>
            <a:spLocks noGrp="1"/>
          </p:cNvSpPr>
          <p:nvPr>
            <p:ph type="subTitle" idx="1"/>
          </p:nvPr>
        </p:nvSpPr>
        <p:spPr/>
        <p:txBody>
          <a:bodyPr/>
          <a:lstStyle/>
          <a:p>
            <a:r>
              <a:rPr lang="en-US" smtClean="0"/>
              <a:t>www.silabs.com</a:t>
            </a:r>
            <a:endParaRPr lang="en-US" dirty="0"/>
          </a:p>
        </p:txBody>
      </p:sp>
    </p:spTree>
    <p:extLst>
      <p:ext uri="{BB962C8B-B14F-4D97-AF65-F5344CB8AC3E}">
        <p14:creationId xmlns:p14="http://schemas.microsoft.com/office/powerpoint/2010/main" val="2375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362" y="2743200"/>
            <a:ext cx="10789494" cy="3208439"/>
          </a:xfrm>
          <a:prstGeom prst="rect">
            <a:avLst/>
          </a:prstGeom>
          <a:noFill/>
          <a:ln>
            <a:noFill/>
          </a:ln>
        </p:spPr>
      </p:pic>
      <p:sp>
        <p:nvSpPr>
          <p:cNvPr id="11" name="Content Placeholder 2"/>
          <p:cNvSpPr>
            <a:spLocks noGrp="1"/>
          </p:cNvSpPr>
          <p:nvPr>
            <p:ph idx="1"/>
          </p:nvPr>
        </p:nvSpPr>
        <p:spPr>
          <a:xfrm>
            <a:off x="227013" y="764704"/>
            <a:ext cx="11653843" cy="5760640"/>
          </a:xfrm>
        </p:spPr>
        <p:txBody>
          <a:bodyPr/>
          <a:lstStyle/>
          <a:p>
            <a:r>
              <a:rPr lang="en-US" dirty="0" smtClean="0"/>
              <a:t>RF circuit functions:</a:t>
            </a:r>
          </a:p>
          <a:p>
            <a:pPr lvl="1"/>
            <a:r>
              <a:rPr lang="hu-HU" dirty="0" smtClean="0">
                <a:solidFill>
                  <a:schemeClr val="tx1"/>
                </a:solidFill>
              </a:rPr>
              <a:t>TX:</a:t>
            </a:r>
          </a:p>
          <a:p>
            <a:pPr lvl="2"/>
            <a:r>
              <a:rPr lang="en-US" dirty="0" smtClean="0">
                <a:solidFill>
                  <a:schemeClr val="tx1"/>
                </a:solidFill>
              </a:rPr>
              <a:t>Deliver the required TX RF power</a:t>
            </a:r>
          </a:p>
          <a:p>
            <a:pPr lvl="2"/>
            <a:r>
              <a:rPr lang="en-US" dirty="0" smtClean="0">
                <a:solidFill>
                  <a:schemeClr val="tx1"/>
                </a:solidFill>
              </a:rPr>
              <a:t>Impedance transformation</a:t>
            </a:r>
          </a:p>
          <a:p>
            <a:pPr lvl="2"/>
            <a:r>
              <a:rPr lang="en-US" dirty="0" smtClean="0">
                <a:solidFill>
                  <a:schemeClr val="tx1"/>
                </a:solidFill>
              </a:rPr>
              <a:t>Harmonic/spur suppression</a:t>
            </a:r>
            <a:endParaRPr lang="hu-HU" dirty="0" smtClean="0">
              <a:solidFill>
                <a:schemeClr val="tx1"/>
              </a:solidFill>
            </a:endParaRPr>
          </a:p>
          <a:p>
            <a:pPr lvl="1"/>
            <a:r>
              <a:rPr lang="hu-HU" dirty="0" smtClean="0">
                <a:solidFill>
                  <a:schemeClr val="tx1"/>
                </a:solidFill>
              </a:rPr>
              <a:t>RX:</a:t>
            </a:r>
          </a:p>
          <a:p>
            <a:pPr lvl="2"/>
            <a:r>
              <a:rPr lang="en-US" dirty="0" smtClean="0">
                <a:solidFill>
                  <a:schemeClr val="tx1"/>
                </a:solidFill>
              </a:rPr>
              <a:t>Impedance match</a:t>
            </a:r>
          </a:p>
          <a:p>
            <a:pPr marL="285750" lvl="1" indent="0">
              <a:buNone/>
            </a:pPr>
            <a:endParaRPr lang="en-US" dirty="0" smtClean="0"/>
          </a:p>
          <a:p>
            <a:pPr marL="0" indent="0">
              <a:buNone/>
            </a:pPr>
            <a:endParaRPr lang="en-US" dirty="0"/>
          </a:p>
        </p:txBody>
      </p:sp>
      <p:sp>
        <p:nvSpPr>
          <p:cNvPr id="2" name="Title 1"/>
          <p:cNvSpPr>
            <a:spLocks noGrp="1"/>
          </p:cNvSpPr>
          <p:nvPr>
            <p:ph type="title"/>
          </p:nvPr>
        </p:nvSpPr>
        <p:spPr/>
        <p:txBody>
          <a:bodyPr/>
          <a:lstStyle/>
          <a:p>
            <a:r>
              <a:rPr lang="en-US" dirty="0" smtClean="0"/>
              <a:t>RF circuit</a:t>
            </a:r>
            <a:r>
              <a:rPr lang="hu-HU" dirty="0" smtClean="0"/>
              <a:t> </a:t>
            </a:r>
            <a:r>
              <a:rPr lang="en-US" dirty="0" smtClean="0"/>
              <a:t>functions</a:t>
            </a:r>
            <a:endParaRPr lang="en-US" dirty="0"/>
          </a:p>
        </p:txBody>
      </p:sp>
    </p:spTree>
    <p:extLst>
      <p:ext uri="{BB962C8B-B14F-4D97-AF65-F5344CB8AC3E}">
        <p14:creationId xmlns:p14="http://schemas.microsoft.com/office/powerpoint/2010/main" val="10575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additive="base">
                                        <p:cTn id="2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 calcmode="lin" valueType="num">
                                      <p:cBhvr additive="base">
                                        <p:cTn id="2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 calcmode="lin" valueType="num">
                                      <p:cBhvr additive="base">
                                        <p:cTn id="3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8000" y="2135351"/>
            <a:ext cx="4240703" cy="4182981"/>
          </a:xfrm>
          <a:prstGeom prst="rect">
            <a:avLst/>
          </a:prstGeom>
        </p:spPr>
      </p:pic>
      <p:sp>
        <p:nvSpPr>
          <p:cNvPr id="11" name="Content Placeholder 2"/>
          <p:cNvSpPr>
            <a:spLocks noGrp="1"/>
          </p:cNvSpPr>
          <p:nvPr>
            <p:ph idx="1"/>
          </p:nvPr>
        </p:nvSpPr>
        <p:spPr>
          <a:xfrm>
            <a:off x="227013" y="764704"/>
            <a:ext cx="11653843" cy="5760640"/>
          </a:xfrm>
        </p:spPr>
        <p:txBody>
          <a:bodyPr/>
          <a:lstStyle/>
          <a:p>
            <a:r>
              <a:rPr lang="en-US" dirty="0" smtClean="0"/>
              <a:t>Custom designs</a:t>
            </a:r>
          </a:p>
          <a:p>
            <a:pPr lvl="1"/>
            <a:r>
              <a:rPr lang="en-US" dirty="0" smtClean="0"/>
              <a:t>Copy reference design ’as is’, if possible</a:t>
            </a:r>
          </a:p>
          <a:p>
            <a:pPr lvl="1"/>
            <a:r>
              <a:rPr lang="en-US" dirty="0" smtClean="0"/>
              <a:t>Deviations cause detuning:</a:t>
            </a:r>
          </a:p>
          <a:p>
            <a:pPr lvl="2"/>
            <a:r>
              <a:rPr lang="en-US" dirty="0" smtClean="0"/>
              <a:t>Component distance (trace lengths) </a:t>
            </a:r>
            <a:r>
              <a:rPr lang="en-US" dirty="0" smtClean="0">
                <a:sym typeface="Wingdings" panose="05000000000000000000" pitchFamily="2" charset="2"/>
              </a:rPr>
              <a:t> Series </a:t>
            </a:r>
            <a:r>
              <a:rPr lang="en-US" dirty="0" smtClean="0">
                <a:solidFill>
                  <a:schemeClr val="tx1"/>
                </a:solidFill>
                <a:sym typeface="Wingdings" panose="05000000000000000000" pitchFamily="2" charset="2"/>
              </a:rPr>
              <a:t>parasitic</a:t>
            </a:r>
            <a:r>
              <a:rPr lang="hu-HU" i="1" dirty="0" smtClean="0">
                <a:solidFill>
                  <a:srgbClr val="FF0000"/>
                </a:solidFill>
                <a:sym typeface="Wingdings" panose="05000000000000000000" pitchFamily="2" charset="2"/>
              </a:rPr>
              <a:t> </a:t>
            </a:r>
            <a:r>
              <a:rPr lang="en-US" dirty="0" smtClean="0">
                <a:sym typeface="Wingdings" panose="05000000000000000000" pitchFamily="2" charset="2"/>
              </a:rPr>
              <a:t>inductances</a:t>
            </a:r>
          </a:p>
          <a:p>
            <a:pPr lvl="2"/>
            <a:r>
              <a:rPr lang="en-US" dirty="0" smtClean="0">
                <a:sym typeface="Wingdings" panose="05000000000000000000" pitchFamily="2" charset="2"/>
              </a:rPr>
              <a:t>Substrate parameters, </a:t>
            </a:r>
            <a:r>
              <a:rPr lang="en-US" dirty="0" smtClean="0">
                <a:solidFill>
                  <a:schemeClr val="tx1"/>
                </a:solidFill>
                <a:sym typeface="Wingdings" panose="05000000000000000000" pitchFamily="2" charset="2"/>
              </a:rPr>
              <a:t>pad size, </a:t>
            </a:r>
            <a:br>
              <a:rPr lang="en-US" dirty="0" smtClean="0">
                <a:solidFill>
                  <a:schemeClr val="tx1"/>
                </a:solidFill>
                <a:sym typeface="Wingdings" panose="05000000000000000000" pitchFamily="2" charset="2"/>
              </a:rPr>
            </a:br>
            <a:r>
              <a:rPr lang="en-US" dirty="0" smtClean="0">
                <a:sym typeface="Wingdings" panose="05000000000000000000" pitchFamily="2" charset="2"/>
              </a:rPr>
              <a:t>gaps between traces  Parallel</a:t>
            </a:r>
            <a:r>
              <a:rPr lang="hu-HU" dirty="0" smtClean="0">
                <a:sym typeface="Wingdings" panose="05000000000000000000" pitchFamily="2" charset="2"/>
              </a:rPr>
              <a:t> </a:t>
            </a:r>
            <a:r>
              <a:rPr lang="en-US" dirty="0" smtClean="0">
                <a:solidFill>
                  <a:schemeClr val="tx1"/>
                </a:solidFill>
                <a:sym typeface="Wingdings" panose="05000000000000000000" pitchFamily="2" charset="2"/>
              </a:rPr>
              <a:t>parasitic</a:t>
            </a:r>
            <a:r>
              <a:rPr lang="en-US" dirty="0" smtClean="0">
                <a:sym typeface="Wingdings" panose="05000000000000000000" pitchFamily="2" charset="2"/>
              </a:rPr>
              <a:t> capacitances</a:t>
            </a:r>
          </a:p>
          <a:p>
            <a:pPr lvl="2"/>
            <a:r>
              <a:rPr lang="en-US" dirty="0" smtClean="0">
                <a:sym typeface="Wingdings" panose="05000000000000000000" pitchFamily="2" charset="2"/>
              </a:rPr>
              <a:t>Component distance/orientation  Couplings</a:t>
            </a:r>
          </a:p>
          <a:p>
            <a:pPr lvl="2"/>
            <a:r>
              <a:rPr lang="en-US" dirty="0" smtClean="0">
                <a:sym typeface="Wingdings" panose="05000000000000000000" pitchFamily="2" charset="2"/>
              </a:rPr>
              <a:t>Component type/size  Component </a:t>
            </a:r>
            <a:r>
              <a:rPr lang="en-US" dirty="0" err="1" smtClean="0">
                <a:sym typeface="Wingdings" panose="05000000000000000000" pitchFamily="2" charset="2"/>
              </a:rPr>
              <a:t>parasitics</a:t>
            </a:r>
            <a:endParaRPr lang="en-US" dirty="0" smtClean="0"/>
          </a:p>
          <a:p>
            <a:pPr lvl="1"/>
            <a:r>
              <a:rPr lang="en-US" dirty="0" smtClean="0"/>
              <a:t>Detuning cause problems:</a:t>
            </a:r>
          </a:p>
          <a:p>
            <a:pPr lvl="2"/>
            <a:r>
              <a:rPr lang="en-US" dirty="0" smtClean="0"/>
              <a:t>Decreased TX power/RX sensitivity</a:t>
            </a:r>
          </a:p>
          <a:p>
            <a:pPr lvl="2"/>
            <a:r>
              <a:rPr lang="en-US" dirty="0" smtClean="0"/>
              <a:t>Increased spurious emission levels</a:t>
            </a:r>
          </a:p>
          <a:p>
            <a:pPr lvl="2"/>
            <a:r>
              <a:rPr lang="en-US" dirty="0" smtClean="0"/>
              <a:t>Increased current consumption</a:t>
            </a:r>
          </a:p>
          <a:p>
            <a:pPr lvl="2"/>
            <a:r>
              <a:rPr lang="en-US" dirty="0" smtClean="0"/>
              <a:t>Frequency offset</a:t>
            </a:r>
          </a:p>
          <a:p>
            <a:pPr lvl="1"/>
            <a:r>
              <a:rPr lang="en-US" dirty="0" smtClean="0"/>
              <a:t>These can be observed with</a:t>
            </a:r>
            <a:r>
              <a:rPr lang="hu-HU" dirty="0" smtClean="0"/>
              <a:t> </a:t>
            </a:r>
            <a:br>
              <a:rPr lang="hu-HU" dirty="0" smtClean="0"/>
            </a:br>
            <a:r>
              <a:rPr lang="en-US" dirty="0" smtClean="0"/>
              <a:t>conducted and radiated measurements too.</a:t>
            </a:r>
            <a:endParaRPr lang="en-US" dirty="0"/>
          </a:p>
        </p:txBody>
      </p:sp>
      <p:sp>
        <p:nvSpPr>
          <p:cNvPr id="2" name="Title 1"/>
          <p:cNvSpPr>
            <a:spLocks noGrp="1"/>
          </p:cNvSpPr>
          <p:nvPr>
            <p:ph type="title"/>
          </p:nvPr>
        </p:nvSpPr>
        <p:spPr/>
        <p:txBody>
          <a:bodyPr/>
          <a:lstStyle/>
          <a:p>
            <a:r>
              <a:rPr lang="en-US" smtClean="0"/>
              <a:t>Layout of the RF section</a:t>
            </a:r>
            <a:endParaRPr lang="en-US" dirty="0"/>
          </a:p>
        </p:txBody>
      </p:sp>
      <p:sp>
        <p:nvSpPr>
          <p:cNvPr id="7" name="TextBox 6"/>
          <p:cNvSpPr txBox="1"/>
          <p:nvPr/>
        </p:nvSpPr>
        <p:spPr>
          <a:xfrm>
            <a:off x="7620000" y="846766"/>
            <a:ext cx="3240360" cy="923330"/>
          </a:xfrm>
          <a:prstGeom prst="rect">
            <a:avLst/>
          </a:prstGeom>
          <a:noFill/>
        </p:spPr>
        <p:txBody>
          <a:bodyPr wrap="square" rtlCol="0">
            <a:spAutoFit/>
          </a:bodyPr>
          <a:lstStyle/>
          <a:p>
            <a:r>
              <a:rPr lang="en-US" sz="1800" b="1" i="1" dirty="0" smtClean="0"/>
              <a:t>Recommended to copy the RF section of Silicon Labs’ reference design ‘as is’</a:t>
            </a:r>
            <a:endParaRPr lang="en-US" sz="1800" b="1" i="1" dirty="0"/>
          </a:p>
        </p:txBody>
      </p:sp>
      <p:cxnSp>
        <p:nvCxnSpPr>
          <p:cNvPr id="9" name="Straight Arrow Connector 8"/>
          <p:cNvCxnSpPr/>
          <p:nvPr/>
        </p:nvCxnSpPr>
        <p:spPr>
          <a:xfrm flipH="1">
            <a:off x="8382000" y="1770096"/>
            <a:ext cx="313080" cy="104344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74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anim calcmode="lin" valueType="num">
                                      <p:cBhvr additive="base">
                                        <p:cTn id="2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 calcmode="lin" valueType="num">
                                      <p:cBhvr additive="base">
                                        <p:cTn id="3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anim calcmode="lin" valueType="num">
                                      <p:cBhvr additive="base">
                                        <p:cTn id="41"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 calcmode="lin" valueType="num">
                                      <p:cBhvr additive="base">
                                        <p:cTn id="4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1">
                                            <p:txEl>
                                              <p:pRg st="8" end="8"/>
                                            </p:txEl>
                                          </p:spTgt>
                                        </p:tgtEl>
                                        <p:attrNameLst>
                                          <p:attrName>style.visibility</p:attrName>
                                        </p:attrNameLst>
                                      </p:cBhvr>
                                      <p:to>
                                        <p:strVal val="visible"/>
                                      </p:to>
                                    </p:set>
                                    <p:anim calcmode="lin" valueType="num">
                                      <p:cBhvr additive="base">
                                        <p:cTn id="5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1">
                                            <p:txEl>
                                              <p:pRg st="9" end="9"/>
                                            </p:txEl>
                                          </p:spTgt>
                                        </p:tgtEl>
                                        <p:attrNameLst>
                                          <p:attrName>style.visibility</p:attrName>
                                        </p:attrNameLst>
                                      </p:cBhvr>
                                      <p:to>
                                        <p:strVal val="visible"/>
                                      </p:to>
                                    </p:set>
                                    <p:anim calcmode="lin" valueType="num">
                                      <p:cBhvr additive="base">
                                        <p:cTn id="55"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
                                            <p:txEl>
                                              <p:pRg st="10" end="10"/>
                                            </p:txEl>
                                          </p:spTgt>
                                        </p:tgtEl>
                                        <p:attrNameLst>
                                          <p:attrName>style.visibility</p:attrName>
                                        </p:attrNameLst>
                                      </p:cBhvr>
                                      <p:to>
                                        <p:strVal val="visible"/>
                                      </p:to>
                                    </p:set>
                                    <p:anim calcmode="lin" valueType="num">
                                      <p:cBhvr additive="base">
                                        <p:cTn id="5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1">
                                            <p:txEl>
                                              <p:pRg st="11" end="11"/>
                                            </p:txEl>
                                          </p:spTgt>
                                        </p:tgtEl>
                                        <p:attrNameLst>
                                          <p:attrName>style.visibility</p:attrName>
                                        </p:attrNameLst>
                                      </p:cBhvr>
                                      <p:to>
                                        <p:strVal val="visible"/>
                                      </p:to>
                                    </p:set>
                                    <p:anim calcmode="lin" valueType="num">
                                      <p:cBhvr additive="base">
                                        <p:cTn id="63"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1">
                                            <p:txEl>
                                              <p:pRg st="12" end="12"/>
                                            </p:txEl>
                                          </p:spTgt>
                                        </p:tgtEl>
                                        <p:attrNameLst>
                                          <p:attrName>style.visibility</p:attrName>
                                        </p:attrNameLst>
                                      </p:cBhvr>
                                      <p:to>
                                        <p:strVal val="visible"/>
                                      </p:to>
                                    </p:set>
                                    <p:anim calcmode="lin" valueType="num">
                                      <p:cBhvr additive="base">
                                        <p:cTn id="69"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227013" y="838200"/>
            <a:ext cx="11653843" cy="5615136"/>
          </a:xfrm>
        </p:spPr>
        <p:txBody>
          <a:bodyPr/>
          <a:lstStyle/>
          <a:p>
            <a:r>
              <a:rPr lang="en-US" dirty="0" smtClean="0"/>
              <a:t>Whole board is a radiating system </a:t>
            </a:r>
            <a:r>
              <a:rPr lang="en-US" dirty="0" smtClean="0">
                <a:sym typeface="Wingdings" panose="05000000000000000000" pitchFamily="2" charset="2"/>
              </a:rPr>
              <a:t> non-RF sections also affect the radiated performance!</a:t>
            </a:r>
          </a:p>
          <a:p>
            <a:pPr lvl="1"/>
            <a:r>
              <a:rPr lang="en-US" dirty="0" smtClean="0">
                <a:sym typeface="Wingdings" panose="05000000000000000000" pitchFamily="2" charset="2"/>
              </a:rPr>
              <a:t>Ground plane structure </a:t>
            </a:r>
            <a:r>
              <a:rPr lang="en-US" dirty="0" smtClean="0">
                <a:solidFill>
                  <a:schemeClr val="tx1"/>
                </a:solidFill>
                <a:sym typeface="Wingdings" panose="05000000000000000000" pitchFamily="2" charset="2"/>
              </a:rPr>
              <a:t>and size</a:t>
            </a:r>
            <a:r>
              <a:rPr lang="hu-HU" i="1" dirty="0" smtClean="0">
                <a:solidFill>
                  <a:srgbClr val="FF0000"/>
                </a:solidFill>
                <a:sym typeface="Wingdings" panose="05000000000000000000" pitchFamily="2" charset="2"/>
              </a:rPr>
              <a:t> </a:t>
            </a:r>
            <a:r>
              <a:rPr lang="en-US" dirty="0" smtClean="0">
                <a:sym typeface="Wingdings" panose="05000000000000000000" pitchFamily="2" charset="2"/>
              </a:rPr>
              <a:t>affect</a:t>
            </a:r>
          </a:p>
          <a:p>
            <a:pPr lvl="2"/>
            <a:r>
              <a:rPr lang="en-US" dirty="0" smtClean="0">
                <a:sym typeface="Wingdings" panose="05000000000000000000" pitchFamily="2" charset="2"/>
              </a:rPr>
              <a:t>Power of the fundamental (ground plane for monopole-type antennas)</a:t>
            </a:r>
          </a:p>
          <a:p>
            <a:pPr lvl="2"/>
            <a:r>
              <a:rPr lang="en-US" dirty="0" smtClean="0">
                <a:sym typeface="Wingdings" panose="05000000000000000000" pitchFamily="2" charset="2"/>
              </a:rPr>
              <a:t>Level of radiated spurs (shielding, filtering, hidden patch antennas)</a:t>
            </a:r>
          </a:p>
          <a:p>
            <a:pPr lvl="1"/>
            <a:r>
              <a:rPr lang="en-US" dirty="0" smtClean="0">
                <a:sym typeface="Wingdings" panose="05000000000000000000" pitchFamily="2" charset="2"/>
              </a:rPr>
              <a:t>Non-RF traces affect</a:t>
            </a:r>
          </a:p>
          <a:p>
            <a:pPr lvl="2"/>
            <a:r>
              <a:rPr lang="en-US" dirty="0" smtClean="0">
                <a:sym typeface="Wingdings" panose="05000000000000000000" pitchFamily="2" charset="2"/>
              </a:rPr>
              <a:t>Level of radiated spurs (coupling  form hidden antennas)</a:t>
            </a:r>
          </a:p>
          <a:p>
            <a:r>
              <a:rPr lang="en-US" dirty="0" smtClean="0">
                <a:solidFill>
                  <a:schemeClr val="tx1"/>
                </a:solidFill>
                <a:sym typeface="Wingdings" panose="05000000000000000000" pitchFamily="2" charset="2"/>
              </a:rPr>
              <a:t>With incorrect design</a:t>
            </a:r>
            <a:r>
              <a:rPr lang="hu-HU" dirty="0" smtClean="0">
                <a:solidFill>
                  <a:schemeClr val="tx1"/>
                </a:solidFill>
                <a:sym typeface="Wingdings" panose="05000000000000000000" pitchFamily="2" charset="2"/>
              </a:rPr>
              <a:t> </a:t>
            </a:r>
            <a:r>
              <a:rPr lang="en-US" dirty="0" smtClean="0">
                <a:solidFill>
                  <a:schemeClr val="tx1"/>
                </a:solidFill>
                <a:sym typeface="Wingdings" panose="05000000000000000000" pitchFamily="2" charset="2"/>
              </a:rPr>
              <a:t>it is possible to have</a:t>
            </a:r>
          </a:p>
          <a:p>
            <a:pPr lvl="1"/>
            <a:r>
              <a:rPr lang="en-US" dirty="0" smtClean="0">
                <a:sym typeface="Wingdings" panose="05000000000000000000" pitchFamily="2" charset="2"/>
              </a:rPr>
              <a:t>Conducted performance </a:t>
            </a:r>
            <a:r>
              <a:rPr lang="en-US" b="1" dirty="0" smtClean="0">
                <a:solidFill>
                  <a:schemeClr val="accent2"/>
                </a:solidFill>
                <a:sym typeface="Wingdings" panose="05000000000000000000" pitchFamily="2" charset="2"/>
              </a:rPr>
              <a:t>OK</a:t>
            </a:r>
            <a:r>
              <a:rPr lang="en-US" b="1" dirty="0" smtClean="0">
                <a:sym typeface="Wingdings" panose="05000000000000000000" pitchFamily="2" charset="2"/>
              </a:rPr>
              <a:t> </a:t>
            </a:r>
          </a:p>
          <a:p>
            <a:pPr lvl="2"/>
            <a:r>
              <a:rPr lang="en-US" dirty="0" smtClean="0">
                <a:sym typeface="Wingdings" panose="05000000000000000000" pitchFamily="2" charset="2"/>
              </a:rPr>
              <a:t>Fundamental power</a:t>
            </a:r>
            <a:r>
              <a:rPr lang="hu-HU" dirty="0" smtClean="0">
                <a:sym typeface="Wingdings" panose="05000000000000000000" pitchFamily="2" charset="2"/>
              </a:rPr>
              <a:t> </a:t>
            </a:r>
            <a:r>
              <a:rPr lang="en-US" dirty="0" smtClean="0">
                <a:sym typeface="Wingdings" panose="05000000000000000000" pitchFamily="2" charset="2"/>
              </a:rPr>
              <a:t>as specified</a:t>
            </a:r>
            <a:endParaRPr lang="en-US" b="1" dirty="0" smtClean="0">
              <a:solidFill>
                <a:srgbClr val="00B050"/>
              </a:solidFill>
              <a:sym typeface="Wingdings" panose="05000000000000000000" pitchFamily="2" charset="2"/>
            </a:endParaRPr>
          </a:p>
          <a:p>
            <a:pPr lvl="2"/>
            <a:r>
              <a:rPr lang="en-US" dirty="0" smtClean="0">
                <a:sym typeface="Wingdings" panose="05000000000000000000" pitchFamily="2" charset="2"/>
              </a:rPr>
              <a:t>Spurs below EMC limits with margin</a:t>
            </a:r>
          </a:p>
          <a:p>
            <a:pPr lvl="1"/>
            <a:r>
              <a:rPr lang="en-US" dirty="0" smtClean="0">
                <a:sym typeface="Wingdings" panose="05000000000000000000" pitchFamily="2" charset="2"/>
              </a:rPr>
              <a:t>Antenna </a:t>
            </a:r>
            <a:r>
              <a:rPr lang="en-US" b="1" dirty="0" smtClean="0">
                <a:solidFill>
                  <a:schemeClr val="accent2"/>
                </a:solidFill>
                <a:sym typeface="Wingdings" panose="05000000000000000000" pitchFamily="2" charset="2"/>
              </a:rPr>
              <a:t>OK</a:t>
            </a:r>
          </a:p>
          <a:p>
            <a:pPr lvl="2"/>
            <a:r>
              <a:rPr lang="en-US" dirty="0" smtClean="0">
                <a:sym typeface="Wingdings" panose="05000000000000000000" pitchFamily="2" charset="2"/>
              </a:rPr>
              <a:t>Tuned to the proper frequency</a:t>
            </a:r>
          </a:p>
          <a:p>
            <a:pPr lvl="2"/>
            <a:r>
              <a:rPr lang="en-US" dirty="0" smtClean="0">
                <a:sym typeface="Wingdings" panose="05000000000000000000" pitchFamily="2" charset="2"/>
              </a:rPr>
              <a:t>Provides suppression for spurs</a:t>
            </a:r>
          </a:p>
          <a:p>
            <a:pPr lvl="1"/>
            <a:r>
              <a:rPr lang="en-US" dirty="0" smtClean="0">
                <a:sym typeface="Wingdings" panose="05000000000000000000" pitchFamily="2" charset="2"/>
              </a:rPr>
              <a:t>But, the radiated performance: </a:t>
            </a:r>
            <a:r>
              <a:rPr lang="en-US" b="1" dirty="0" smtClean="0">
                <a:solidFill>
                  <a:schemeClr val="tx2"/>
                </a:solidFill>
                <a:sym typeface="Wingdings" panose="05000000000000000000" pitchFamily="2" charset="2"/>
              </a:rPr>
              <a:t>FAIL</a:t>
            </a:r>
          </a:p>
          <a:p>
            <a:pPr lvl="2"/>
            <a:r>
              <a:rPr lang="en-US" dirty="0" smtClean="0">
                <a:sym typeface="Wingdings" panose="05000000000000000000" pitchFamily="2" charset="2"/>
              </a:rPr>
              <a:t>Not OK, as it would be expected from the conducted results</a:t>
            </a:r>
          </a:p>
          <a:p>
            <a:pPr marL="0" indent="0">
              <a:buNone/>
            </a:pPr>
            <a:endParaRPr lang="en-US" dirty="0" smtClean="0"/>
          </a:p>
          <a:p>
            <a:pPr marL="0" indent="0">
              <a:buNone/>
            </a:pPr>
            <a:endParaRPr lang="en-US" dirty="0" smtClean="0"/>
          </a:p>
        </p:txBody>
      </p:sp>
      <p:sp>
        <p:nvSpPr>
          <p:cNvPr id="2" name="Title 1"/>
          <p:cNvSpPr>
            <a:spLocks noGrp="1"/>
          </p:cNvSpPr>
          <p:nvPr>
            <p:ph type="title"/>
          </p:nvPr>
        </p:nvSpPr>
        <p:spPr/>
        <p:txBody>
          <a:bodyPr/>
          <a:lstStyle/>
          <a:p>
            <a:r>
              <a:rPr lang="en-US" smtClean="0"/>
              <a:t>Layout of the entire PCB</a:t>
            </a:r>
            <a:endParaRPr lang="en-US" dirty="0"/>
          </a:p>
        </p:txBody>
      </p:sp>
    </p:spTree>
    <p:extLst>
      <p:ext uri="{BB962C8B-B14F-4D97-AF65-F5344CB8AC3E}">
        <p14:creationId xmlns:p14="http://schemas.microsoft.com/office/powerpoint/2010/main" val="167892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 calcmode="lin" valueType="num">
                                      <p:cBhvr additive="base">
                                        <p:cTn id="2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 calcmode="lin" valueType="num">
                                      <p:cBhvr additive="base">
                                        <p:cTn id="3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 calcmode="lin" valueType="num">
                                      <p:cBhvr additive="base">
                                        <p:cTn id="4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 calcmode="lin" valueType="num">
                                      <p:cBhvr additive="base">
                                        <p:cTn id="6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
                                            <p:txEl>
                                              <p:pRg st="14" end="14"/>
                                            </p:txEl>
                                          </p:spTgt>
                                        </p:tgtEl>
                                        <p:attrNameLst>
                                          <p:attrName>style.visibility</p:attrName>
                                        </p:attrNameLst>
                                      </p:cBhvr>
                                      <p:to>
                                        <p:strVal val="visible"/>
                                      </p:to>
                                    </p:set>
                                    <p:anim calcmode="lin" valueType="num">
                                      <p:cBhvr additive="base">
                                        <p:cTn id="6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447418" y="2049489"/>
            <a:ext cx="4701610" cy="3883026"/>
          </a:xfrm>
          <a:prstGeom prst="rect">
            <a:avLst/>
          </a:prstGeom>
        </p:spPr>
      </p:pic>
      <p:pic>
        <p:nvPicPr>
          <p:cNvPr id="16" name="Picture 15"/>
          <p:cNvPicPr>
            <a:picLocks noChangeAspect="1"/>
          </p:cNvPicPr>
          <p:nvPr/>
        </p:nvPicPr>
        <p:blipFill>
          <a:blip r:embed="rId4"/>
          <a:stretch>
            <a:fillRect/>
          </a:stretch>
        </p:blipFill>
        <p:spPr>
          <a:xfrm>
            <a:off x="990599" y="2049491"/>
            <a:ext cx="4608041" cy="3883024"/>
          </a:xfrm>
          <a:prstGeom prst="rect">
            <a:avLst/>
          </a:prstGeom>
        </p:spPr>
      </p:pic>
      <p:sp>
        <p:nvSpPr>
          <p:cNvPr id="15" name="Content Placeholder 2"/>
          <p:cNvSpPr>
            <a:spLocks noGrp="1"/>
          </p:cNvSpPr>
          <p:nvPr>
            <p:ph idx="1"/>
          </p:nvPr>
        </p:nvSpPr>
        <p:spPr>
          <a:xfrm>
            <a:off x="228600" y="800127"/>
            <a:ext cx="11355387" cy="1104873"/>
          </a:xfrm>
        </p:spPr>
        <p:txBody>
          <a:bodyPr/>
          <a:lstStyle/>
          <a:p>
            <a:r>
              <a:rPr lang="en-US" dirty="0" smtClean="0"/>
              <a:t>Minimize distance between neighboring components</a:t>
            </a:r>
          </a:p>
          <a:p>
            <a:pPr lvl="1"/>
            <a:r>
              <a:rPr lang="en-US" dirty="0" smtClean="0"/>
              <a:t>Matching network components should be close to each other and to the RF IC</a:t>
            </a:r>
          </a:p>
          <a:p>
            <a:pPr lvl="1"/>
            <a:r>
              <a:rPr lang="en-US" dirty="0" smtClean="0"/>
              <a:t>For nearby components use the width of the pads for trace width</a:t>
            </a:r>
            <a:endParaRPr lang="hu-HU" dirty="0" smtClean="0"/>
          </a:p>
          <a:p>
            <a:pPr lvl="1"/>
            <a:endParaRPr lang="hu-HU" dirty="0" smtClean="0"/>
          </a:p>
          <a:p>
            <a:pPr marL="285750" lvl="1" indent="0">
              <a:buNone/>
            </a:pPr>
            <a:endParaRPr lang="hu-HU" dirty="0" smtClean="0"/>
          </a:p>
          <a:p>
            <a:pPr lvl="1"/>
            <a:endParaRPr lang="hu-HU" dirty="0" smtClean="0"/>
          </a:p>
          <a:p>
            <a:pPr lvl="1"/>
            <a:endParaRPr lang="hu-HU" dirty="0" smtClean="0"/>
          </a:p>
          <a:p>
            <a:pPr marL="285750" lvl="1" indent="0">
              <a:buNone/>
            </a:pPr>
            <a:endParaRPr lang="hu-HU" dirty="0" smtClean="0"/>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a:solidFill>
                <a:srgbClr val="FF000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4" name="Oval 3"/>
          <p:cNvSpPr/>
          <p:nvPr/>
        </p:nvSpPr>
        <p:spPr>
          <a:xfrm>
            <a:off x="8458200" y="4495800"/>
            <a:ext cx="502735" cy="1069320"/>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71800" y="3886200"/>
            <a:ext cx="519010" cy="1705001"/>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p:cNvSpPr/>
          <p:nvPr/>
        </p:nvSpPr>
        <p:spPr>
          <a:xfrm>
            <a:off x="914400" y="6077004"/>
            <a:ext cx="9649072" cy="461665"/>
          </a:xfrm>
          <a:prstGeom prst="rect">
            <a:avLst/>
          </a:prstGeom>
        </p:spPr>
        <p:txBody>
          <a:bodyPr wrap="square">
            <a:spAutoFit/>
          </a:bodyPr>
          <a:lstStyle/>
          <a:p>
            <a:r>
              <a:rPr lang="hu-HU" dirty="0"/>
              <a:t>	</a:t>
            </a:r>
            <a:r>
              <a:rPr lang="hu-HU" sz="2400" b="1" dirty="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Tree>
    <p:extLst>
      <p:ext uri="{BB962C8B-B14F-4D97-AF65-F5344CB8AC3E}">
        <p14:creationId xmlns:p14="http://schemas.microsoft.com/office/powerpoint/2010/main" val="544255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17" presetID="21"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447418" y="2049489"/>
            <a:ext cx="4701610" cy="3883026"/>
          </a:xfrm>
          <a:prstGeom prst="rect">
            <a:avLst/>
          </a:prstGeom>
        </p:spPr>
      </p:pic>
      <p:pic>
        <p:nvPicPr>
          <p:cNvPr id="5" name="Picture 4"/>
          <p:cNvPicPr>
            <a:picLocks noChangeAspect="1"/>
          </p:cNvPicPr>
          <p:nvPr/>
        </p:nvPicPr>
        <p:blipFill>
          <a:blip r:embed="rId4"/>
          <a:stretch>
            <a:fillRect/>
          </a:stretch>
        </p:blipFill>
        <p:spPr>
          <a:xfrm>
            <a:off x="838492" y="2049489"/>
            <a:ext cx="4876216" cy="3880513"/>
          </a:xfrm>
          <a:prstGeom prst="rect">
            <a:avLst/>
          </a:prstGeom>
        </p:spPr>
      </p:pic>
      <p:sp>
        <p:nvSpPr>
          <p:cNvPr id="15" name="Content Placeholder 2"/>
          <p:cNvSpPr>
            <a:spLocks noGrp="1"/>
          </p:cNvSpPr>
          <p:nvPr>
            <p:ph idx="1"/>
          </p:nvPr>
        </p:nvSpPr>
        <p:spPr>
          <a:xfrm>
            <a:off x="228600" y="800127"/>
            <a:ext cx="11355387" cy="1104873"/>
          </a:xfrm>
        </p:spPr>
        <p:txBody>
          <a:bodyPr/>
          <a:lstStyle/>
          <a:p>
            <a:r>
              <a:rPr lang="en-US" dirty="0" smtClean="0"/>
              <a:t>Minimize distance between neighboring components</a:t>
            </a:r>
          </a:p>
          <a:p>
            <a:pPr lvl="1"/>
            <a:r>
              <a:rPr lang="en-US" dirty="0" smtClean="0"/>
              <a:t>Matching network components should be close to each other and to the RF IC</a:t>
            </a:r>
          </a:p>
          <a:p>
            <a:pPr lvl="1"/>
            <a:r>
              <a:rPr lang="en-US" dirty="0" smtClean="0"/>
              <a:t>For nearby components use the width of the pads for trace width</a:t>
            </a:r>
            <a:endParaRPr lang="hu-HU" dirty="0" smtClean="0"/>
          </a:p>
          <a:p>
            <a:pPr lvl="1"/>
            <a:endParaRPr lang="hu-HU" dirty="0" smtClean="0"/>
          </a:p>
          <a:p>
            <a:pPr marL="285750" lvl="1" indent="0">
              <a:buNone/>
            </a:pPr>
            <a:endParaRPr lang="hu-HU" dirty="0" smtClean="0"/>
          </a:p>
          <a:p>
            <a:pPr lvl="1"/>
            <a:endParaRPr lang="hu-HU" dirty="0" smtClean="0"/>
          </a:p>
          <a:p>
            <a:pPr lvl="1"/>
            <a:endParaRPr lang="hu-HU" dirty="0" smtClean="0"/>
          </a:p>
          <a:p>
            <a:pPr marL="285750" lvl="1" indent="0">
              <a:buNone/>
            </a:pPr>
            <a:endParaRPr lang="hu-HU" dirty="0" smtClean="0"/>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smtClean="0">
              <a:solidFill>
                <a:srgbClr val="FF0000"/>
              </a:solidFill>
            </a:endParaRPr>
          </a:p>
          <a:p>
            <a:pPr marL="285750" lvl="1" indent="0">
              <a:buNone/>
            </a:pPr>
            <a:endParaRPr lang="hu-HU" sz="2400" b="1" dirty="0">
              <a:solidFill>
                <a:srgbClr val="FF000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4" name="Oval 3"/>
          <p:cNvSpPr/>
          <p:nvPr/>
        </p:nvSpPr>
        <p:spPr>
          <a:xfrm>
            <a:off x="8382000" y="3216140"/>
            <a:ext cx="682381" cy="1588949"/>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8" name="Oval 7"/>
          <p:cNvSpPr/>
          <p:nvPr/>
        </p:nvSpPr>
        <p:spPr>
          <a:xfrm>
            <a:off x="2838450" y="3989745"/>
            <a:ext cx="304800" cy="738939"/>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914400" y="6077004"/>
            <a:ext cx="9649072" cy="461665"/>
          </a:xfrm>
          <a:prstGeom prst="rect">
            <a:avLst/>
          </a:prstGeom>
        </p:spPr>
        <p:txBody>
          <a:bodyPr wrap="square">
            <a:spAutoFit/>
          </a:bodyPr>
          <a:lstStyle/>
          <a:p>
            <a:r>
              <a:rPr lang="hu-HU" dirty="0"/>
              <a:t>	</a:t>
            </a:r>
            <a:r>
              <a:rPr lang="hu-HU" sz="2400" b="1" dirty="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0" name="Oval 9"/>
          <p:cNvSpPr/>
          <p:nvPr/>
        </p:nvSpPr>
        <p:spPr>
          <a:xfrm>
            <a:off x="2838450" y="3271675"/>
            <a:ext cx="304800" cy="738939"/>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391839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734440" y="1904998"/>
            <a:ext cx="5284566" cy="4104781"/>
          </a:xfrm>
          <a:prstGeom prst="rect">
            <a:avLst/>
          </a:prstGeom>
        </p:spPr>
      </p:pic>
      <p:pic>
        <p:nvPicPr>
          <p:cNvPr id="22" name="Picture 21"/>
          <p:cNvPicPr>
            <a:picLocks noChangeAspect="1"/>
          </p:cNvPicPr>
          <p:nvPr/>
        </p:nvPicPr>
        <p:blipFill>
          <a:blip r:embed="rId4"/>
          <a:stretch>
            <a:fillRect/>
          </a:stretch>
        </p:blipFill>
        <p:spPr>
          <a:xfrm>
            <a:off x="6949049" y="1904999"/>
            <a:ext cx="4420533" cy="4104781"/>
          </a:xfrm>
          <a:prstGeom prst="rect">
            <a:avLst/>
          </a:prstGeom>
        </p:spPr>
      </p:pic>
      <p:sp>
        <p:nvSpPr>
          <p:cNvPr id="15" name="Content Placeholder 2"/>
          <p:cNvSpPr>
            <a:spLocks noGrp="1"/>
          </p:cNvSpPr>
          <p:nvPr>
            <p:ph idx="1"/>
          </p:nvPr>
        </p:nvSpPr>
        <p:spPr>
          <a:xfrm>
            <a:off x="227013" y="838200"/>
            <a:ext cx="11583987" cy="838200"/>
          </a:xfrm>
        </p:spPr>
        <p:txBody>
          <a:bodyPr/>
          <a:lstStyle/>
          <a:p>
            <a:r>
              <a:rPr lang="en-US" dirty="0" smtClean="0"/>
              <a:t>Minimize distance between neighboring components</a:t>
            </a:r>
          </a:p>
          <a:p>
            <a:pPr lvl="1"/>
            <a:r>
              <a:rPr lang="en-US" dirty="0" smtClean="0"/>
              <a:t>VDD filter capacitors should be placed close to the VDD pin (smallest value one should be the closest)</a:t>
            </a:r>
            <a:endParaRPr lang="hu-HU" dirty="0" smtClean="0"/>
          </a:p>
          <a:p>
            <a:pPr lvl="1"/>
            <a:endParaRPr lang="hu-HU" dirty="0" smtClean="0"/>
          </a:p>
          <a:p>
            <a:pPr marL="285750" lvl="1" indent="0">
              <a:buNone/>
            </a:pPr>
            <a:endParaRPr lang="hu-HU" dirty="0" smtClean="0"/>
          </a:p>
          <a:p>
            <a:pPr lvl="1"/>
            <a:endParaRPr lang="hu-HU" dirty="0" smtClean="0"/>
          </a:p>
          <a:p>
            <a:pPr lvl="1"/>
            <a:endParaRPr lang="hu-HU" dirty="0" smtClean="0"/>
          </a:p>
          <a:p>
            <a:pPr lvl="1"/>
            <a:endParaRPr lang="hu-HU" dirty="0" smtClean="0"/>
          </a:p>
          <a:p>
            <a:pPr marL="285750" lvl="1" indent="0">
              <a:buNone/>
            </a:pPr>
            <a:r>
              <a:rPr lang="hu-HU" sz="2400" b="1" dirty="0" smtClean="0"/>
              <a:t>		</a:t>
            </a:r>
            <a:r>
              <a:rPr lang="hu-HU" sz="2400" b="1" dirty="0" smtClean="0">
                <a:solidFill>
                  <a:schemeClr val="tx2"/>
                </a:solidFill>
              </a:rPr>
              <a:t> </a:t>
            </a:r>
          </a:p>
          <a:p>
            <a:pPr marL="285750" lvl="1" indent="0">
              <a:buNone/>
            </a:pPr>
            <a:r>
              <a:rPr lang="hu-HU" sz="2400" b="1" dirty="0">
                <a:solidFill>
                  <a:schemeClr val="tx2"/>
                </a:solidFill>
              </a:rPr>
              <a:t>	</a:t>
            </a:r>
            <a:r>
              <a:rPr lang="hu-HU" sz="2400" b="1" dirty="0" smtClean="0">
                <a:solidFill>
                  <a:schemeClr val="tx2"/>
                </a:solidFill>
              </a:rPr>
              <a:t>	</a:t>
            </a:r>
            <a:endParaRPr lang="en-US" sz="2400" b="1" dirty="0" smtClean="0">
              <a:solidFill>
                <a:schemeClr val="accent2"/>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4" name="Oval 3"/>
          <p:cNvSpPr/>
          <p:nvPr/>
        </p:nvSpPr>
        <p:spPr>
          <a:xfrm>
            <a:off x="6775996" y="4568433"/>
            <a:ext cx="1728192" cy="1508571"/>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316170" y="2819400"/>
            <a:ext cx="1828800" cy="151576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
        <p:nvSpPr>
          <p:cNvPr id="18" name="Oval 17"/>
          <p:cNvSpPr/>
          <p:nvPr/>
        </p:nvSpPr>
        <p:spPr>
          <a:xfrm>
            <a:off x="3709045" y="4335167"/>
            <a:ext cx="2832627" cy="119612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009854" y="4568433"/>
            <a:ext cx="1468692" cy="1281013"/>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77200" y="3211987"/>
            <a:ext cx="1468692" cy="1281013"/>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1777" y="3917932"/>
            <a:ext cx="1213578" cy="192580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255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 calcmode="lin" valueType="num">
                                      <p:cBhvr additive="base">
                                        <p:cTn id="7"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heel(1)">
                                      <p:cBhvr>
                                        <p:cTn id="19" dur="2000"/>
                                        <p:tgtEl>
                                          <p:spTgt spid="17"/>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heel(1)">
                                      <p:cBhvr>
                                        <p:cTn id="22" dur="2000"/>
                                        <p:tgtEl>
                                          <p:spTgt spid="1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heel(1)">
                                      <p:cBhvr>
                                        <p:cTn id="25" dur="2000"/>
                                        <p:tgtEl>
                                          <p:spTgt spid="1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heel(1)">
                                      <p:cBhvr>
                                        <p:cTn id="28"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8" grpId="0" animBg="1"/>
      <p:bldP spid="19" grpId="0" animBg="1"/>
      <p:bldP spid="20"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324599" y="1719099"/>
            <a:ext cx="5206613" cy="4099128"/>
          </a:xfrm>
          <a:prstGeom prst="rect">
            <a:avLst/>
          </a:prstGeom>
        </p:spPr>
      </p:pic>
      <p:pic>
        <p:nvPicPr>
          <p:cNvPr id="9" name="Picture 8"/>
          <p:cNvPicPr>
            <a:picLocks noChangeAspect="1"/>
          </p:cNvPicPr>
          <p:nvPr/>
        </p:nvPicPr>
        <p:blipFill>
          <a:blip r:embed="rId4"/>
          <a:stretch>
            <a:fillRect/>
          </a:stretch>
        </p:blipFill>
        <p:spPr>
          <a:xfrm>
            <a:off x="838200" y="1719099"/>
            <a:ext cx="5008466" cy="4099128"/>
          </a:xfrm>
          <a:prstGeom prst="rect">
            <a:avLst/>
          </a:prstGeom>
        </p:spPr>
      </p:pic>
      <p:sp>
        <p:nvSpPr>
          <p:cNvPr id="15" name="Content Placeholder 2"/>
          <p:cNvSpPr>
            <a:spLocks noGrp="1"/>
          </p:cNvSpPr>
          <p:nvPr>
            <p:ph idx="1"/>
          </p:nvPr>
        </p:nvSpPr>
        <p:spPr>
          <a:xfrm>
            <a:off x="227013" y="838200"/>
            <a:ext cx="10333483" cy="533400"/>
          </a:xfrm>
        </p:spPr>
        <p:txBody>
          <a:bodyPr/>
          <a:lstStyle/>
          <a:p>
            <a:r>
              <a:rPr lang="en-US" dirty="0" smtClean="0"/>
              <a:t>Place the crystal close to the RF IC</a:t>
            </a:r>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endParaRPr lang="hu-HU" dirty="0" smtClean="0"/>
          </a:p>
          <a:p>
            <a:pPr marL="0" indent="0">
              <a:buNone/>
            </a:pPr>
            <a:r>
              <a:rPr lang="en-US" sz="1800" b="0" dirty="0" smtClean="0"/>
              <a:t>	</a:t>
            </a:r>
            <a:r>
              <a:rPr lang="en-US" sz="2400" dirty="0" smtClean="0"/>
              <a:t>	</a:t>
            </a:r>
            <a:endParaRPr lang="en-US" sz="2400" b="1" dirty="0" smtClean="0">
              <a:solidFill>
                <a:srgbClr val="00B050"/>
              </a:solidFill>
            </a:endParaRPr>
          </a:p>
        </p:txBody>
      </p:sp>
      <p:sp>
        <p:nvSpPr>
          <p:cNvPr id="2" name="Title 1"/>
          <p:cNvSpPr>
            <a:spLocks noGrp="1"/>
          </p:cNvSpPr>
          <p:nvPr>
            <p:ph type="title"/>
          </p:nvPr>
        </p:nvSpPr>
        <p:spPr/>
        <p:txBody>
          <a:bodyPr/>
          <a:lstStyle/>
          <a:p>
            <a:r>
              <a:rPr lang="en-US" dirty="0" smtClean="0"/>
              <a:t>Layout Design Practices – RF Section</a:t>
            </a:r>
            <a:endParaRPr lang="en-US" dirty="0"/>
          </a:p>
        </p:txBody>
      </p:sp>
      <p:sp>
        <p:nvSpPr>
          <p:cNvPr id="5" name="Oval 4"/>
          <p:cNvSpPr/>
          <p:nvPr/>
        </p:nvSpPr>
        <p:spPr>
          <a:xfrm>
            <a:off x="9379396" y="4343400"/>
            <a:ext cx="2362200" cy="1604215"/>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49538" y="3505200"/>
            <a:ext cx="2397128" cy="244241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4400" y="6077004"/>
            <a:ext cx="9829800" cy="461665"/>
          </a:xfrm>
          <a:prstGeom prst="rect">
            <a:avLst/>
          </a:prstGeom>
        </p:spPr>
        <p:txBody>
          <a:bodyPr wrap="square">
            <a:spAutoFit/>
          </a:bodyPr>
          <a:lstStyle/>
          <a:p>
            <a:r>
              <a:rPr lang="hu-HU" dirty="0"/>
              <a:t>	</a:t>
            </a:r>
            <a:r>
              <a:rPr lang="hu-HU" sz="2400" b="1" dirty="0">
                <a:solidFill>
                  <a:schemeClr val="tx2"/>
                </a:solidFill>
              </a:rPr>
              <a:t>  </a:t>
            </a:r>
            <a:r>
              <a:rPr lang="hu-HU" sz="2400" b="1" dirty="0" smtClean="0">
                <a:solidFill>
                  <a:schemeClr val="tx2"/>
                </a:solidFill>
              </a:rPr>
              <a:t> </a:t>
            </a:r>
            <a:r>
              <a:rPr lang="en-US" sz="2400" b="1" dirty="0" smtClean="0">
                <a:solidFill>
                  <a:schemeClr val="tx2"/>
                </a:solidFill>
              </a:rPr>
              <a:t>Incorrect </a:t>
            </a:r>
            <a:r>
              <a:rPr lang="en-US" sz="2400" b="1" dirty="0">
                <a:solidFill>
                  <a:schemeClr val="tx2"/>
                </a:solidFill>
              </a:rPr>
              <a:t>design</a:t>
            </a:r>
            <a:r>
              <a:rPr lang="en-US" sz="2400" b="1" dirty="0"/>
              <a:t>		</a:t>
            </a:r>
            <a:r>
              <a:rPr lang="hu-HU" sz="2400" b="1" dirty="0" smtClean="0"/>
              <a:t> 	      	      </a:t>
            </a:r>
            <a:r>
              <a:rPr lang="en-US" sz="2400" b="1" dirty="0" smtClean="0">
                <a:solidFill>
                  <a:schemeClr val="accent2"/>
                </a:solidFill>
              </a:rPr>
              <a:t>Correct </a:t>
            </a:r>
            <a:r>
              <a:rPr lang="en-US" sz="2400" b="1" dirty="0">
                <a:solidFill>
                  <a:schemeClr val="accent2"/>
                </a:solidFill>
              </a:rPr>
              <a:t>design</a:t>
            </a:r>
          </a:p>
        </p:txBody>
      </p:sp>
    </p:spTree>
    <p:extLst>
      <p:ext uri="{BB962C8B-B14F-4D97-AF65-F5344CB8AC3E}">
        <p14:creationId xmlns:p14="http://schemas.microsoft.com/office/powerpoint/2010/main" val="307313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Custom 2">
      <a:dk1>
        <a:srgbClr val="555555"/>
      </a:dk1>
      <a:lt1>
        <a:sysClr val="window" lastClr="FFFFFF"/>
      </a:lt1>
      <a:dk2>
        <a:srgbClr val="D91E2A"/>
      </a:dk2>
      <a:lt2>
        <a:srgbClr val="EEECE1"/>
      </a:lt2>
      <a:accent1>
        <a:srgbClr val="007695"/>
      </a:accent1>
      <a:accent2>
        <a:srgbClr val="A1B92E"/>
      </a:accent2>
      <a:accent3>
        <a:srgbClr val="E27F26"/>
      </a:accent3>
      <a:accent4>
        <a:srgbClr val="0597AA"/>
      </a:accent4>
      <a:accent5>
        <a:srgbClr val="F0B323"/>
      </a:accent5>
      <a:accent6>
        <a:srgbClr val="797777"/>
      </a:accent6>
      <a:hlink>
        <a:srgbClr val="1919AF"/>
      </a:hlink>
      <a:folHlink>
        <a:srgbClr val="320080"/>
      </a:folHlink>
    </a:clrScheme>
    <a:fontScheme name="Silicon-Labs">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4-06-02-Silicon-Labs-Template.potx" id="{0AC6C7BE-0D84-4AAC-973C-BAA69DDDE149}" vid="{CA145360-5D73-4C3B-A5CF-6F56E6FBA3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1F7AB2AB09B744870FD2BB34F58D4C" ma:contentTypeVersion="0" ma:contentTypeDescription="Create a new document." ma:contentTypeScope="" ma:versionID="610a13794e9c15d6bc8a774371eef03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1ADA51-C944-492F-BDBA-093E2C9B981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CC4F3BD-AB70-46C2-A7B2-830FF5BE7458}">
  <ds:schemaRefs>
    <ds:schemaRef ds:uri="http://schemas.microsoft.com/sharepoint/v3/contenttype/forms"/>
  </ds:schemaRefs>
</ds:datastoreItem>
</file>

<file path=customXml/itemProps3.xml><?xml version="1.0" encoding="utf-8"?>
<ds:datastoreItem xmlns:ds="http://schemas.openxmlformats.org/officeDocument/2006/customXml" ds:itemID="{EA3F0F26-6F1E-4CE4-ADEE-D8FAE4E17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48963</TotalTime>
  <Words>3253</Words>
  <Application>Microsoft Office PowerPoint</Application>
  <PresentationFormat>Widescreen</PresentationFormat>
  <Paragraphs>356</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MSDW</vt:lpstr>
      <vt:lpstr>Segoe UI</vt:lpstr>
      <vt:lpstr>Symbol</vt:lpstr>
      <vt:lpstr>Times New Roman</vt:lpstr>
      <vt:lpstr>Trebuchet MS</vt:lpstr>
      <vt:lpstr>Wingdings</vt:lpstr>
      <vt:lpstr>Office Theme</vt:lpstr>
      <vt:lpstr>EFR32 Layout Design Practices</vt:lpstr>
      <vt:lpstr>Importance of Proper RF Layout Design</vt:lpstr>
      <vt:lpstr>RF circuit functions</vt:lpstr>
      <vt:lpstr>Layout of the RF section</vt:lpstr>
      <vt:lpstr>Layout of the entire PCB</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RF Section</vt:lpstr>
      <vt:lpstr>Layout Design Practices – Entire PCB</vt:lpstr>
      <vt:lpstr>Layout Design Practices – Entire PCB</vt:lpstr>
      <vt:lpstr>Layout Design Practices – Entire PCB</vt:lpstr>
      <vt:lpstr>Example of an almost properly designed RF layout</vt:lpstr>
      <vt:lpstr>Example of an almost properly designed RF layout</vt:lpstr>
      <vt:lpstr>Example of an almost properly designed RF layout</vt:lpstr>
      <vt:lpstr>Example of an almost properly designed RF layout</vt:lpstr>
      <vt:lpstr>Example of an almost properly designed RF layout</vt:lpstr>
      <vt:lpstr>Example of an almost properly designed RF layout</vt:lpstr>
      <vt:lpstr>Example of an almost properly designed RF layout</vt:lpstr>
      <vt:lpstr>Example of an almost properly designed RF layout</vt:lpstr>
      <vt:lpstr>Layout Design Practices – Additional Notes I.</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Silicon Labs Presentation Template</dc:title>
  <dc:creator>Tyson Tuttle</dc:creator>
  <cp:lastModifiedBy>Andrea Nagy</cp:lastModifiedBy>
  <cp:revision>316</cp:revision>
  <dcterms:created xsi:type="dcterms:W3CDTF">2014-06-02T20:03:03Z</dcterms:created>
  <dcterms:modified xsi:type="dcterms:W3CDTF">2020-02-24T08:03:33Z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0x010100B21F7AB2AB09B744870FD2BB34F58D4C</vt:lpwstr>
  </property>
</Properties>
</file>